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321" r:id="rId5"/>
    <p:sldId id="376" r:id="rId6"/>
    <p:sldId id="377" r:id="rId7"/>
    <p:sldId id="318" r:id="rId8"/>
    <p:sldId id="355" r:id="rId9"/>
    <p:sldId id="322" r:id="rId10"/>
    <p:sldId id="327" r:id="rId11"/>
    <p:sldId id="329" r:id="rId12"/>
    <p:sldId id="328" r:id="rId13"/>
    <p:sldId id="326" r:id="rId14"/>
    <p:sldId id="330" r:id="rId15"/>
    <p:sldId id="317" r:id="rId16"/>
    <p:sldId id="351" r:id="rId17"/>
    <p:sldId id="301" r:id="rId18"/>
    <p:sldId id="300" r:id="rId19"/>
    <p:sldId id="363" r:id="rId20"/>
    <p:sldId id="302" r:id="rId21"/>
    <p:sldId id="337" r:id="rId22"/>
    <p:sldId id="333" r:id="rId23"/>
    <p:sldId id="334" r:id="rId24"/>
    <p:sldId id="335" r:id="rId25"/>
    <p:sldId id="336" r:id="rId26"/>
    <p:sldId id="338" r:id="rId27"/>
    <p:sldId id="331" r:id="rId28"/>
    <p:sldId id="354" r:id="rId29"/>
    <p:sldId id="339" r:id="rId30"/>
    <p:sldId id="364" r:id="rId31"/>
    <p:sldId id="340" r:id="rId32"/>
    <p:sldId id="341" r:id="rId33"/>
    <p:sldId id="307" r:id="rId34"/>
    <p:sldId id="308" r:id="rId35"/>
    <p:sldId id="343" r:id="rId36"/>
    <p:sldId id="342" r:id="rId37"/>
    <p:sldId id="344" r:id="rId38"/>
    <p:sldId id="345" r:id="rId39"/>
    <p:sldId id="365" r:id="rId40"/>
    <p:sldId id="303" r:id="rId41"/>
    <p:sldId id="367" r:id="rId42"/>
    <p:sldId id="346" r:id="rId43"/>
    <p:sldId id="347" r:id="rId44"/>
    <p:sldId id="309" r:id="rId45"/>
    <p:sldId id="368" r:id="rId46"/>
    <p:sldId id="310" r:id="rId47"/>
    <p:sldId id="352" r:id="rId48"/>
    <p:sldId id="353" r:id="rId49"/>
    <p:sldId id="369" r:id="rId50"/>
    <p:sldId id="311" r:id="rId51"/>
    <p:sldId id="313" r:id="rId52"/>
    <p:sldId id="312" r:id="rId53"/>
    <p:sldId id="304" r:id="rId54"/>
    <p:sldId id="306" r:id="rId55"/>
    <p:sldId id="314" r:id="rId56"/>
    <p:sldId id="315" r:id="rId57"/>
    <p:sldId id="316" r:id="rId58"/>
    <p:sldId id="356" r:id="rId59"/>
    <p:sldId id="359" r:id="rId60"/>
    <p:sldId id="362" r:id="rId61"/>
    <p:sldId id="361" r:id="rId62"/>
    <p:sldId id="357" r:id="rId63"/>
    <p:sldId id="360" r:id="rId64"/>
    <p:sldId id="370" r:id="rId65"/>
    <p:sldId id="371" r:id="rId66"/>
    <p:sldId id="374" r:id="rId67"/>
    <p:sldId id="375" r:id="rId68"/>
    <p:sldId id="373" r:id="rId69"/>
    <p:sldId id="298" r:id="rId70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4FF"/>
    <a:srgbClr val="C4C4C4"/>
    <a:srgbClr val="719AFF"/>
    <a:srgbClr val="FFFFFF"/>
    <a:srgbClr val="E9EDF4"/>
    <a:srgbClr val="3399FF"/>
    <a:srgbClr val="66CCFF"/>
    <a:srgbClr val="D0D8E8"/>
    <a:srgbClr val="AE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595" autoAdjust="0"/>
  </p:normalViewPr>
  <p:slideViewPr>
    <p:cSldViewPr>
      <p:cViewPr>
        <p:scale>
          <a:sx n="78" d="100"/>
          <a:sy n="78" d="100"/>
        </p:scale>
        <p:origin x="878" y="163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7584"/>
    </p:cViewPr>
  </p:sorterViewPr>
  <p:notesViewPr>
    <p:cSldViewPr>
      <p:cViewPr varScale="1">
        <p:scale>
          <a:sx n="83" d="100"/>
          <a:sy n="83" d="100"/>
        </p:scale>
        <p:origin x="1392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6C138-4BB9-468B-ABE1-81E6EEC5DD4A}" type="datetimeFigureOut">
              <a:rPr lang="ru-RU" smtClean="0"/>
              <a:t>04.05.2023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6020D-938C-4A33-BB99-6D28474641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65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652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464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091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134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068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457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459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005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278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864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17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228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931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686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755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191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029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38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5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26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90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227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6020D-938C-4A33-BB99-6D284746410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7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0369" y="316229"/>
            <a:ext cx="1095126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96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96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96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706111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5557" y="1848151"/>
            <a:ext cx="152963" cy="2072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3415" y="1848151"/>
            <a:ext cx="179556" cy="20724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058638" y="1767988"/>
            <a:ext cx="22860" cy="283845"/>
          </a:xfrm>
          <a:custGeom>
            <a:avLst/>
            <a:gdLst/>
            <a:ahLst/>
            <a:cxnLst/>
            <a:rect l="l" t="t" r="r" b="b"/>
            <a:pathLst>
              <a:path w="22859" h="283844">
                <a:moveTo>
                  <a:pt x="22300" y="0"/>
                </a:moveTo>
                <a:lnTo>
                  <a:pt x="0" y="0"/>
                </a:lnTo>
                <a:lnTo>
                  <a:pt x="0" y="283711"/>
                </a:lnTo>
                <a:lnTo>
                  <a:pt x="22300" y="283711"/>
                </a:lnTo>
                <a:lnTo>
                  <a:pt x="2230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7778" y="1851845"/>
            <a:ext cx="152031" cy="20355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760044" y="1800682"/>
            <a:ext cx="104775" cy="255270"/>
          </a:xfrm>
          <a:custGeom>
            <a:avLst/>
            <a:gdLst/>
            <a:ahLst/>
            <a:cxnLst/>
            <a:rect l="l" t="t" r="r" b="b"/>
            <a:pathLst>
              <a:path w="104775" h="255269">
                <a:moveTo>
                  <a:pt x="59312" y="0"/>
                </a:moveTo>
                <a:lnTo>
                  <a:pt x="36975" y="0"/>
                </a:lnTo>
                <a:lnTo>
                  <a:pt x="36975" y="51163"/>
                </a:lnTo>
                <a:lnTo>
                  <a:pt x="0" y="51163"/>
                </a:lnTo>
                <a:lnTo>
                  <a:pt x="0" y="69269"/>
                </a:lnTo>
                <a:lnTo>
                  <a:pt x="36975" y="69269"/>
                </a:lnTo>
                <a:lnTo>
                  <a:pt x="36975" y="202620"/>
                </a:lnTo>
                <a:lnTo>
                  <a:pt x="47416" y="241599"/>
                </a:lnTo>
                <a:lnTo>
                  <a:pt x="80658" y="254713"/>
                </a:lnTo>
                <a:lnTo>
                  <a:pt x="90703" y="254713"/>
                </a:lnTo>
                <a:lnTo>
                  <a:pt x="98633" y="253665"/>
                </a:lnTo>
                <a:lnTo>
                  <a:pt x="104449" y="251569"/>
                </a:lnTo>
                <a:lnTo>
                  <a:pt x="103524" y="233466"/>
                </a:lnTo>
                <a:lnTo>
                  <a:pt x="89216" y="235318"/>
                </a:lnTo>
                <a:lnTo>
                  <a:pt x="76098" y="235318"/>
                </a:lnTo>
                <a:lnTo>
                  <a:pt x="59312" y="202439"/>
                </a:lnTo>
                <a:lnTo>
                  <a:pt x="59312" y="69269"/>
                </a:lnTo>
                <a:lnTo>
                  <a:pt x="100946" y="69269"/>
                </a:lnTo>
                <a:lnTo>
                  <a:pt x="100946" y="51163"/>
                </a:lnTo>
                <a:lnTo>
                  <a:pt x="59312" y="51163"/>
                </a:lnTo>
                <a:lnTo>
                  <a:pt x="5931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122759" y="1779069"/>
            <a:ext cx="31115" cy="273050"/>
          </a:xfrm>
          <a:custGeom>
            <a:avLst/>
            <a:gdLst/>
            <a:ahLst/>
            <a:cxnLst/>
            <a:rect l="l" t="t" r="r" b="b"/>
            <a:pathLst>
              <a:path w="31115" h="273050">
                <a:moveTo>
                  <a:pt x="26203" y="72776"/>
                </a:moveTo>
                <a:lnTo>
                  <a:pt x="3899" y="72776"/>
                </a:lnTo>
                <a:lnTo>
                  <a:pt x="3899" y="272630"/>
                </a:lnTo>
                <a:lnTo>
                  <a:pt x="26203" y="272630"/>
                </a:lnTo>
                <a:lnTo>
                  <a:pt x="26203" y="72776"/>
                </a:lnTo>
                <a:close/>
              </a:path>
              <a:path w="31115" h="273050">
                <a:moveTo>
                  <a:pt x="19925" y="0"/>
                </a:moveTo>
                <a:lnTo>
                  <a:pt x="10507" y="0"/>
                </a:lnTo>
                <a:lnTo>
                  <a:pt x="6806" y="1480"/>
                </a:lnTo>
                <a:lnTo>
                  <a:pt x="4064" y="4436"/>
                </a:lnTo>
                <a:lnTo>
                  <a:pt x="1354" y="7266"/>
                </a:lnTo>
                <a:lnTo>
                  <a:pt x="0" y="10777"/>
                </a:lnTo>
                <a:lnTo>
                  <a:pt x="0" y="19150"/>
                </a:lnTo>
                <a:lnTo>
                  <a:pt x="1354" y="22657"/>
                </a:lnTo>
                <a:lnTo>
                  <a:pt x="6806" y="28325"/>
                </a:lnTo>
                <a:lnTo>
                  <a:pt x="10507" y="29740"/>
                </a:lnTo>
                <a:lnTo>
                  <a:pt x="19925" y="29740"/>
                </a:lnTo>
                <a:lnTo>
                  <a:pt x="23658" y="28325"/>
                </a:lnTo>
                <a:lnTo>
                  <a:pt x="26368" y="25491"/>
                </a:lnTo>
                <a:lnTo>
                  <a:pt x="29243" y="22657"/>
                </a:lnTo>
                <a:lnTo>
                  <a:pt x="30664" y="19150"/>
                </a:lnTo>
                <a:lnTo>
                  <a:pt x="30664" y="10777"/>
                </a:lnTo>
                <a:lnTo>
                  <a:pt x="29243" y="7266"/>
                </a:lnTo>
                <a:lnTo>
                  <a:pt x="26368" y="4436"/>
                </a:lnTo>
                <a:lnTo>
                  <a:pt x="23658" y="1480"/>
                </a:lnTo>
                <a:lnTo>
                  <a:pt x="19925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14266" y="1848151"/>
            <a:ext cx="179523" cy="20724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56878" y="1848151"/>
            <a:ext cx="151667" cy="20354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72958" y="1848151"/>
            <a:ext cx="152989" cy="207244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5972666" y="1082361"/>
            <a:ext cx="896619" cy="535940"/>
          </a:xfrm>
          <a:custGeom>
            <a:avLst/>
            <a:gdLst/>
            <a:ahLst/>
            <a:cxnLst/>
            <a:rect l="l" t="t" r="r" b="b"/>
            <a:pathLst>
              <a:path w="896620" h="535940">
                <a:moveTo>
                  <a:pt x="662523" y="0"/>
                </a:moveTo>
                <a:lnTo>
                  <a:pt x="614593" y="3485"/>
                </a:lnTo>
                <a:lnTo>
                  <a:pt x="571465" y="13943"/>
                </a:lnTo>
                <a:lnTo>
                  <a:pt x="533132" y="31377"/>
                </a:lnTo>
                <a:lnTo>
                  <a:pt x="499588" y="55789"/>
                </a:lnTo>
                <a:lnTo>
                  <a:pt x="469670" y="88009"/>
                </a:lnTo>
                <a:lnTo>
                  <a:pt x="442221" y="129455"/>
                </a:lnTo>
                <a:lnTo>
                  <a:pt x="417244" y="180130"/>
                </a:lnTo>
                <a:lnTo>
                  <a:pt x="394742" y="240037"/>
                </a:lnTo>
                <a:lnTo>
                  <a:pt x="379582" y="278739"/>
                </a:lnTo>
                <a:lnTo>
                  <a:pt x="346337" y="339951"/>
                </a:lnTo>
                <a:lnTo>
                  <a:pt x="308567" y="379779"/>
                </a:lnTo>
                <a:lnTo>
                  <a:pt x="262444" y="399580"/>
                </a:lnTo>
                <a:lnTo>
                  <a:pt x="236013" y="402055"/>
                </a:lnTo>
                <a:lnTo>
                  <a:pt x="204340" y="399770"/>
                </a:lnTo>
                <a:lnTo>
                  <a:pt x="152225" y="381483"/>
                </a:lnTo>
                <a:lnTo>
                  <a:pt x="115533" y="345284"/>
                </a:lnTo>
                <a:lnTo>
                  <a:pt x="96965" y="293674"/>
                </a:lnTo>
                <a:lnTo>
                  <a:pt x="94644" y="262235"/>
                </a:lnTo>
                <a:lnTo>
                  <a:pt x="97415" y="227775"/>
                </a:lnTo>
                <a:lnTo>
                  <a:pt x="119579" y="171673"/>
                </a:lnTo>
                <a:lnTo>
                  <a:pt x="163419" y="132964"/>
                </a:lnTo>
                <a:lnTo>
                  <a:pt x="226016" y="113459"/>
                </a:lnTo>
                <a:lnTo>
                  <a:pt x="264165" y="111021"/>
                </a:lnTo>
                <a:lnTo>
                  <a:pt x="264165" y="591"/>
                </a:lnTo>
                <a:lnTo>
                  <a:pt x="194081" y="8693"/>
                </a:lnTo>
                <a:lnTo>
                  <a:pt x="129987" y="33001"/>
                </a:lnTo>
                <a:lnTo>
                  <a:pt x="75625" y="72306"/>
                </a:lnTo>
                <a:lnTo>
                  <a:pt x="34744" y="125404"/>
                </a:lnTo>
                <a:lnTo>
                  <a:pt x="8685" y="189633"/>
                </a:lnTo>
                <a:lnTo>
                  <a:pt x="0" y="262235"/>
                </a:lnTo>
                <a:lnTo>
                  <a:pt x="4193" y="315677"/>
                </a:lnTo>
                <a:lnTo>
                  <a:pt x="16772" y="363800"/>
                </a:lnTo>
                <a:lnTo>
                  <a:pt x="37738" y="406603"/>
                </a:lnTo>
                <a:lnTo>
                  <a:pt x="67090" y="444086"/>
                </a:lnTo>
                <a:lnTo>
                  <a:pt x="102919" y="474274"/>
                </a:lnTo>
                <a:lnTo>
                  <a:pt x="143315" y="495833"/>
                </a:lnTo>
                <a:lnTo>
                  <a:pt x="188279" y="508766"/>
                </a:lnTo>
                <a:lnTo>
                  <a:pt x="237810" y="513077"/>
                </a:lnTo>
                <a:lnTo>
                  <a:pt x="266937" y="511579"/>
                </a:lnTo>
                <a:lnTo>
                  <a:pt x="320255" y="499584"/>
                </a:lnTo>
                <a:lnTo>
                  <a:pt x="366903" y="475281"/>
                </a:lnTo>
                <a:lnTo>
                  <a:pt x="408226" y="438685"/>
                </a:lnTo>
                <a:lnTo>
                  <a:pt x="444873" y="388574"/>
                </a:lnTo>
                <a:lnTo>
                  <a:pt x="479320" y="317758"/>
                </a:lnTo>
                <a:lnTo>
                  <a:pt x="512577" y="231597"/>
                </a:lnTo>
                <a:lnTo>
                  <a:pt x="529389" y="196077"/>
                </a:lnTo>
                <a:lnTo>
                  <a:pt x="563658" y="146419"/>
                </a:lnTo>
                <a:lnTo>
                  <a:pt x="606053" y="119867"/>
                </a:lnTo>
                <a:lnTo>
                  <a:pt x="663713" y="111021"/>
                </a:lnTo>
                <a:lnTo>
                  <a:pt x="694072" y="113306"/>
                </a:lnTo>
                <a:lnTo>
                  <a:pt x="744691" y="131607"/>
                </a:lnTo>
                <a:lnTo>
                  <a:pt x="781202" y="168181"/>
                </a:lnTo>
                <a:lnTo>
                  <a:pt x="799775" y="222783"/>
                </a:lnTo>
                <a:lnTo>
                  <a:pt x="802098" y="256850"/>
                </a:lnTo>
                <a:lnTo>
                  <a:pt x="799286" y="293830"/>
                </a:lnTo>
                <a:lnTo>
                  <a:pt x="776810" y="355622"/>
                </a:lnTo>
                <a:lnTo>
                  <a:pt x="732457" y="400144"/>
                </a:lnTo>
                <a:lnTo>
                  <a:pt x="669560" y="422654"/>
                </a:lnTo>
                <a:lnTo>
                  <a:pt x="631364" y="425468"/>
                </a:lnTo>
                <a:lnTo>
                  <a:pt x="631364" y="535898"/>
                </a:lnTo>
                <a:lnTo>
                  <a:pt x="704893" y="526741"/>
                </a:lnTo>
                <a:lnTo>
                  <a:pt x="769748" y="499285"/>
                </a:lnTo>
                <a:lnTo>
                  <a:pt x="823051" y="455329"/>
                </a:lnTo>
                <a:lnTo>
                  <a:pt x="863194" y="397852"/>
                </a:lnTo>
                <a:lnTo>
                  <a:pt x="887894" y="330208"/>
                </a:lnTo>
                <a:lnTo>
                  <a:pt x="896138" y="256850"/>
                </a:lnTo>
                <a:lnTo>
                  <a:pt x="892168" y="200543"/>
                </a:lnTo>
                <a:lnTo>
                  <a:pt x="880257" y="150471"/>
                </a:lnTo>
                <a:lnTo>
                  <a:pt x="860410" y="106623"/>
                </a:lnTo>
                <a:lnTo>
                  <a:pt x="832630" y="68990"/>
                </a:lnTo>
                <a:lnTo>
                  <a:pt x="797965" y="38802"/>
                </a:lnTo>
                <a:lnTo>
                  <a:pt x="758059" y="17243"/>
                </a:lnTo>
                <a:lnTo>
                  <a:pt x="712912" y="4310"/>
                </a:lnTo>
                <a:lnTo>
                  <a:pt x="66252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899897" y="1088275"/>
            <a:ext cx="1754505" cy="538480"/>
          </a:xfrm>
          <a:custGeom>
            <a:avLst/>
            <a:gdLst/>
            <a:ahLst/>
            <a:cxnLst/>
            <a:rect l="l" t="t" r="r" b="b"/>
            <a:pathLst>
              <a:path w="1754504" h="538480">
                <a:moveTo>
                  <a:pt x="531558" y="473214"/>
                </a:moveTo>
                <a:lnTo>
                  <a:pt x="492899" y="467664"/>
                </a:lnTo>
                <a:lnTo>
                  <a:pt x="465480" y="392671"/>
                </a:lnTo>
                <a:lnTo>
                  <a:pt x="436460" y="313270"/>
                </a:lnTo>
                <a:lnTo>
                  <a:pt x="363118" y="112661"/>
                </a:lnTo>
                <a:lnTo>
                  <a:pt x="335280" y="36512"/>
                </a:lnTo>
                <a:lnTo>
                  <a:pt x="335280" y="313270"/>
                </a:lnTo>
                <a:lnTo>
                  <a:pt x="196265" y="313270"/>
                </a:lnTo>
                <a:lnTo>
                  <a:pt x="259092" y="130035"/>
                </a:lnTo>
                <a:lnTo>
                  <a:pt x="264668" y="112661"/>
                </a:lnTo>
                <a:lnTo>
                  <a:pt x="266890" y="112661"/>
                </a:lnTo>
                <a:lnTo>
                  <a:pt x="272110" y="128917"/>
                </a:lnTo>
                <a:lnTo>
                  <a:pt x="335280" y="313270"/>
                </a:lnTo>
                <a:lnTo>
                  <a:pt x="335280" y="36512"/>
                </a:lnTo>
                <a:lnTo>
                  <a:pt x="321932" y="0"/>
                </a:lnTo>
                <a:lnTo>
                  <a:pt x="210781" y="0"/>
                </a:lnTo>
                <a:lnTo>
                  <a:pt x="38658" y="467664"/>
                </a:lnTo>
                <a:lnTo>
                  <a:pt x="0" y="473214"/>
                </a:lnTo>
                <a:lnTo>
                  <a:pt x="0" y="537870"/>
                </a:lnTo>
                <a:lnTo>
                  <a:pt x="184378" y="537870"/>
                </a:lnTo>
                <a:lnTo>
                  <a:pt x="184378" y="473214"/>
                </a:lnTo>
                <a:lnTo>
                  <a:pt x="146837" y="466547"/>
                </a:lnTo>
                <a:lnTo>
                  <a:pt x="170624" y="392671"/>
                </a:lnTo>
                <a:lnTo>
                  <a:pt x="360959" y="392671"/>
                </a:lnTo>
                <a:lnTo>
                  <a:pt x="384746" y="466547"/>
                </a:lnTo>
                <a:lnTo>
                  <a:pt x="347179" y="473214"/>
                </a:lnTo>
                <a:lnTo>
                  <a:pt x="347179" y="537870"/>
                </a:lnTo>
                <a:lnTo>
                  <a:pt x="531558" y="537870"/>
                </a:lnTo>
                <a:lnTo>
                  <a:pt x="531558" y="473214"/>
                </a:lnTo>
                <a:close/>
              </a:path>
              <a:path w="1754504" h="538480">
                <a:moveTo>
                  <a:pt x="1025626" y="171767"/>
                </a:moveTo>
                <a:lnTo>
                  <a:pt x="1019568" y="123647"/>
                </a:lnTo>
                <a:lnTo>
                  <a:pt x="1002030" y="83108"/>
                </a:lnTo>
                <a:lnTo>
                  <a:pt x="972083" y="47548"/>
                </a:lnTo>
                <a:lnTo>
                  <a:pt x="932307" y="21767"/>
                </a:lnTo>
                <a:lnTo>
                  <a:pt x="917079" y="15621"/>
                </a:lnTo>
                <a:lnTo>
                  <a:pt x="917079" y="172491"/>
                </a:lnTo>
                <a:lnTo>
                  <a:pt x="915606" y="190690"/>
                </a:lnTo>
                <a:lnTo>
                  <a:pt x="893648" y="235318"/>
                </a:lnTo>
                <a:lnTo>
                  <a:pt x="846531" y="258152"/>
                </a:lnTo>
                <a:lnTo>
                  <a:pt x="825246" y="259676"/>
                </a:lnTo>
                <a:lnTo>
                  <a:pt x="733780" y="259676"/>
                </a:lnTo>
                <a:lnTo>
                  <a:pt x="733780" y="83108"/>
                </a:lnTo>
                <a:lnTo>
                  <a:pt x="825246" y="83108"/>
                </a:lnTo>
                <a:lnTo>
                  <a:pt x="865022" y="89484"/>
                </a:lnTo>
                <a:lnTo>
                  <a:pt x="903884" y="122008"/>
                </a:lnTo>
                <a:lnTo>
                  <a:pt x="917079" y="172491"/>
                </a:lnTo>
                <a:lnTo>
                  <a:pt x="917079" y="15621"/>
                </a:lnTo>
                <a:lnTo>
                  <a:pt x="908735" y="12242"/>
                </a:lnTo>
                <a:lnTo>
                  <a:pt x="883043" y="5448"/>
                </a:lnTo>
                <a:lnTo>
                  <a:pt x="855205" y="1358"/>
                </a:lnTo>
                <a:lnTo>
                  <a:pt x="825246" y="0"/>
                </a:lnTo>
                <a:lnTo>
                  <a:pt x="567639" y="0"/>
                </a:lnTo>
                <a:lnTo>
                  <a:pt x="567639" y="65024"/>
                </a:lnTo>
                <a:lnTo>
                  <a:pt x="625271" y="76085"/>
                </a:lnTo>
                <a:lnTo>
                  <a:pt x="625271" y="462114"/>
                </a:lnTo>
                <a:lnTo>
                  <a:pt x="567639" y="473214"/>
                </a:lnTo>
                <a:lnTo>
                  <a:pt x="567639" y="537870"/>
                </a:lnTo>
                <a:lnTo>
                  <a:pt x="791806" y="537870"/>
                </a:lnTo>
                <a:lnTo>
                  <a:pt x="791806" y="473214"/>
                </a:lnTo>
                <a:lnTo>
                  <a:pt x="733780" y="462114"/>
                </a:lnTo>
                <a:lnTo>
                  <a:pt x="733780" y="342823"/>
                </a:lnTo>
                <a:lnTo>
                  <a:pt x="825246" y="342823"/>
                </a:lnTo>
                <a:lnTo>
                  <a:pt x="855205" y="341503"/>
                </a:lnTo>
                <a:lnTo>
                  <a:pt x="908735" y="330962"/>
                </a:lnTo>
                <a:lnTo>
                  <a:pt x="953503" y="309968"/>
                </a:lnTo>
                <a:lnTo>
                  <a:pt x="988060" y="280060"/>
                </a:lnTo>
                <a:lnTo>
                  <a:pt x="1002601" y="259676"/>
                </a:lnTo>
                <a:lnTo>
                  <a:pt x="1012012" y="241719"/>
                </a:lnTo>
                <a:lnTo>
                  <a:pt x="1019568" y="219964"/>
                </a:lnTo>
                <a:lnTo>
                  <a:pt x="1024115" y="196646"/>
                </a:lnTo>
                <a:lnTo>
                  <a:pt x="1025626" y="171767"/>
                </a:lnTo>
                <a:close/>
              </a:path>
              <a:path w="1754504" h="538480">
                <a:moveTo>
                  <a:pt x="1284351" y="0"/>
                </a:moveTo>
                <a:lnTo>
                  <a:pt x="1060551" y="0"/>
                </a:lnTo>
                <a:lnTo>
                  <a:pt x="1060551" y="65024"/>
                </a:lnTo>
                <a:lnTo>
                  <a:pt x="1118171" y="76085"/>
                </a:lnTo>
                <a:lnTo>
                  <a:pt x="1118171" y="462114"/>
                </a:lnTo>
                <a:lnTo>
                  <a:pt x="1060551" y="473214"/>
                </a:lnTo>
                <a:lnTo>
                  <a:pt x="1060551" y="537870"/>
                </a:lnTo>
                <a:lnTo>
                  <a:pt x="1284351" y="537870"/>
                </a:lnTo>
                <a:lnTo>
                  <a:pt x="1284351" y="473214"/>
                </a:lnTo>
                <a:lnTo>
                  <a:pt x="1226718" y="462114"/>
                </a:lnTo>
                <a:lnTo>
                  <a:pt x="1226718" y="76085"/>
                </a:lnTo>
                <a:lnTo>
                  <a:pt x="1284351" y="65024"/>
                </a:lnTo>
                <a:lnTo>
                  <a:pt x="1284351" y="0"/>
                </a:lnTo>
                <a:close/>
              </a:path>
              <a:path w="1754504" h="538480">
                <a:moveTo>
                  <a:pt x="1754225" y="390829"/>
                </a:moveTo>
                <a:lnTo>
                  <a:pt x="1671675" y="390829"/>
                </a:lnTo>
                <a:lnTo>
                  <a:pt x="1666862" y="455117"/>
                </a:lnTo>
                <a:lnTo>
                  <a:pt x="1492123" y="455117"/>
                </a:lnTo>
                <a:lnTo>
                  <a:pt x="1492123" y="301447"/>
                </a:lnTo>
                <a:lnTo>
                  <a:pt x="1675409" y="301447"/>
                </a:lnTo>
                <a:lnTo>
                  <a:pt x="1675409" y="218300"/>
                </a:lnTo>
                <a:lnTo>
                  <a:pt x="1492123" y="218300"/>
                </a:lnTo>
                <a:lnTo>
                  <a:pt x="1492123" y="83108"/>
                </a:lnTo>
                <a:lnTo>
                  <a:pt x="1657934" y="83108"/>
                </a:lnTo>
                <a:lnTo>
                  <a:pt x="1662760" y="145173"/>
                </a:lnTo>
                <a:lnTo>
                  <a:pt x="1746034" y="145173"/>
                </a:lnTo>
                <a:lnTo>
                  <a:pt x="1746034" y="0"/>
                </a:lnTo>
                <a:lnTo>
                  <a:pt x="1325981" y="0"/>
                </a:lnTo>
                <a:lnTo>
                  <a:pt x="1325981" y="65024"/>
                </a:lnTo>
                <a:lnTo>
                  <a:pt x="1383614" y="76085"/>
                </a:lnTo>
                <a:lnTo>
                  <a:pt x="1383614" y="462114"/>
                </a:lnTo>
                <a:lnTo>
                  <a:pt x="1325981" y="473214"/>
                </a:lnTo>
                <a:lnTo>
                  <a:pt x="1325981" y="537870"/>
                </a:lnTo>
                <a:lnTo>
                  <a:pt x="1754225" y="537870"/>
                </a:lnTo>
                <a:lnTo>
                  <a:pt x="1754225" y="390829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712117" y="1088271"/>
            <a:ext cx="560705" cy="538480"/>
          </a:xfrm>
          <a:custGeom>
            <a:avLst/>
            <a:gdLst/>
            <a:ahLst/>
            <a:cxnLst/>
            <a:rect l="l" t="t" r="r" b="b"/>
            <a:pathLst>
              <a:path w="560704" h="538480">
                <a:moveTo>
                  <a:pt x="560510" y="0"/>
                </a:moveTo>
                <a:lnTo>
                  <a:pt x="336412" y="0"/>
                </a:lnTo>
                <a:lnTo>
                  <a:pt x="336412" y="65017"/>
                </a:lnTo>
                <a:lnTo>
                  <a:pt x="405538" y="76083"/>
                </a:lnTo>
                <a:lnTo>
                  <a:pt x="405538" y="372732"/>
                </a:lnTo>
                <a:lnTo>
                  <a:pt x="403324" y="373093"/>
                </a:lnTo>
                <a:lnTo>
                  <a:pt x="167627" y="0"/>
                </a:lnTo>
                <a:lnTo>
                  <a:pt x="0" y="0"/>
                </a:lnTo>
                <a:lnTo>
                  <a:pt x="0" y="65017"/>
                </a:lnTo>
                <a:lnTo>
                  <a:pt x="57594" y="76083"/>
                </a:lnTo>
                <a:lnTo>
                  <a:pt x="57594" y="462114"/>
                </a:lnTo>
                <a:lnTo>
                  <a:pt x="0" y="473213"/>
                </a:lnTo>
                <a:lnTo>
                  <a:pt x="0" y="537868"/>
                </a:lnTo>
                <a:lnTo>
                  <a:pt x="224131" y="537868"/>
                </a:lnTo>
                <a:lnTo>
                  <a:pt x="224131" y="473213"/>
                </a:lnTo>
                <a:lnTo>
                  <a:pt x="154641" y="462114"/>
                </a:lnTo>
                <a:lnTo>
                  <a:pt x="154641" y="168814"/>
                </a:lnTo>
                <a:lnTo>
                  <a:pt x="156855" y="168453"/>
                </a:lnTo>
                <a:lnTo>
                  <a:pt x="397740" y="537868"/>
                </a:lnTo>
                <a:lnTo>
                  <a:pt x="502585" y="537868"/>
                </a:lnTo>
                <a:lnTo>
                  <a:pt x="502585" y="76083"/>
                </a:lnTo>
                <a:lnTo>
                  <a:pt x="560510" y="65017"/>
                </a:lnTo>
                <a:lnTo>
                  <a:pt x="560510" y="0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9323513" y="1080883"/>
            <a:ext cx="405765" cy="553085"/>
          </a:xfrm>
          <a:custGeom>
            <a:avLst/>
            <a:gdLst/>
            <a:ahLst/>
            <a:cxnLst/>
            <a:rect l="l" t="t" r="r" b="b"/>
            <a:pathLst>
              <a:path w="405765" h="553085">
                <a:moveTo>
                  <a:pt x="197928" y="0"/>
                </a:moveTo>
                <a:lnTo>
                  <a:pt x="144687" y="5348"/>
                </a:lnTo>
                <a:lnTo>
                  <a:pt x="98138" y="19932"/>
                </a:lnTo>
                <a:lnTo>
                  <a:pt x="59725" y="42741"/>
                </a:lnTo>
                <a:lnTo>
                  <a:pt x="30730" y="72766"/>
                </a:lnTo>
                <a:lnTo>
                  <a:pt x="12432" y="108599"/>
                </a:lnTo>
                <a:lnTo>
                  <a:pt x="6278" y="149605"/>
                </a:lnTo>
                <a:lnTo>
                  <a:pt x="9246" y="180905"/>
                </a:lnTo>
                <a:lnTo>
                  <a:pt x="32903" y="232991"/>
                </a:lnTo>
                <a:lnTo>
                  <a:pt x="80310" y="272149"/>
                </a:lnTo>
                <a:lnTo>
                  <a:pt x="152086" y="305029"/>
                </a:lnTo>
                <a:lnTo>
                  <a:pt x="222731" y="328217"/>
                </a:lnTo>
                <a:lnTo>
                  <a:pt x="244106" y="337268"/>
                </a:lnTo>
                <a:lnTo>
                  <a:pt x="284320" y="366838"/>
                </a:lnTo>
                <a:lnTo>
                  <a:pt x="296727" y="404879"/>
                </a:lnTo>
                <a:lnTo>
                  <a:pt x="295245" y="419415"/>
                </a:lnTo>
                <a:lnTo>
                  <a:pt x="273266" y="453642"/>
                </a:lnTo>
                <a:lnTo>
                  <a:pt x="226474" y="470265"/>
                </a:lnTo>
                <a:lnTo>
                  <a:pt x="205528" y="471374"/>
                </a:lnTo>
                <a:lnTo>
                  <a:pt x="188681" y="470839"/>
                </a:lnTo>
                <a:lnTo>
                  <a:pt x="141424" y="462869"/>
                </a:lnTo>
                <a:lnTo>
                  <a:pt x="104529" y="446647"/>
                </a:lnTo>
                <a:lnTo>
                  <a:pt x="84259" y="363504"/>
                </a:lnTo>
                <a:lnTo>
                  <a:pt x="0" y="363504"/>
                </a:lnTo>
                <a:lnTo>
                  <a:pt x="0" y="493539"/>
                </a:lnTo>
                <a:lnTo>
                  <a:pt x="23909" y="508746"/>
                </a:lnTo>
                <a:lnTo>
                  <a:pt x="72348" y="531833"/>
                </a:lnTo>
                <a:lnTo>
                  <a:pt x="122027" y="545526"/>
                </a:lnTo>
                <a:lnTo>
                  <a:pt x="176414" y="552175"/>
                </a:lnTo>
                <a:lnTo>
                  <a:pt x="205528" y="553006"/>
                </a:lnTo>
                <a:lnTo>
                  <a:pt x="234585" y="551874"/>
                </a:lnTo>
                <a:lnTo>
                  <a:pt x="287124" y="542824"/>
                </a:lnTo>
                <a:lnTo>
                  <a:pt x="331913" y="524908"/>
                </a:lnTo>
                <a:lnTo>
                  <a:pt x="366969" y="499232"/>
                </a:lnTo>
                <a:lnTo>
                  <a:pt x="391690" y="466125"/>
                </a:lnTo>
                <a:lnTo>
                  <a:pt x="404215" y="426412"/>
                </a:lnTo>
                <a:lnTo>
                  <a:pt x="405769" y="404124"/>
                </a:lnTo>
                <a:lnTo>
                  <a:pt x="402857" y="372662"/>
                </a:lnTo>
                <a:lnTo>
                  <a:pt x="379562" y="319283"/>
                </a:lnTo>
                <a:lnTo>
                  <a:pt x="333405" y="278045"/>
                </a:lnTo>
                <a:lnTo>
                  <a:pt x="265501" y="245352"/>
                </a:lnTo>
                <a:lnTo>
                  <a:pt x="223371" y="231992"/>
                </a:lnTo>
                <a:lnTo>
                  <a:pt x="194618" y="222154"/>
                </a:lnTo>
                <a:lnTo>
                  <a:pt x="151858" y="203303"/>
                </a:lnTo>
                <a:lnTo>
                  <a:pt x="120400" y="173986"/>
                </a:lnTo>
                <a:lnTo>
                  <a:pt x="114659" y="149243"/>
                </a:lnTo>
                <a:lnTo>
                  <a:pt x="116208" y="134411"/>
                </a:lnTo>
                <a:lnTo>
                  <a:pt x="139442" y="100481"/>
                </a:lnTo>
                <a:lnTo>
                  <a:pt x="184840" y="84194"/>
                </a:lnTo>
                <a:lnTo>
                  <a:pt x="203545" y="83110"/>
                </a:lnTo>
                <a:lnTo>
                  <a:pt x="218286" y="83523"/>
                </a:lnTo>
                <a:lnTo>
                  <a:pt x="257736" y="89743"/>
                </a:lnTo>
                <a:lnTo>
                  <a:pt x="296066" y="105275"/>
                </a:lnTo>
                <a:lnTo>
                  <a:pt x="310274" y="179158"/>
                </a:lnTo>
                <a:lnTo>
                  <a:pt x="391561" y="179158"/>
                </a:lnTo>
                <a:lnTo>
                  <a:pt x="391561" y="57990"/>
                </a:lnTo>
                <a:lnTo>
                  <a:pt x="373160" y="44893"/>
                </a:lnTo>
                <a:lnTo>
                  <a:pt x="331525" y="23292"/>
                </a:lnTo>
                <a:lnTo>
                  <a:pt x="283380" y="8034"/>
                </a:lnTo>
                <a:lnTo>
                  <a:pt x="228229" y="646"/>
                </a:lnTo>
                <a:lnTo>
                  <a:pt x="197928" y="0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52400"/>
            <a:ext cx="9842500" cy="741045"/>
          </a:xfrm>
          <a:custGeom>
            <a:avLst/>
            <a:gdLst/>
            <a:ahLst/>
            <a:cxnLst/>
            <a:rect l="l" t="t" r="r" b="b"/>
            <a:pathLst>
              <a:path w="9842500" h="741044">
                <a:moveTo>
                  <a:pt x="9841992" y="0"/>
                </a:moveTo>
                <a:lnTo>
                  <a:pt x="0" y="0"/>
                </a:lnTo>
                <a:lnTo>
                  <a:pt x="0" y="740663"/>
                </a:lnTo>
                <a:lnTo>
                  <a:pt x="9841992" y="740663"/>
                </a:lnTo>
                <a:lnTo>
                  <a:pt x="98419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166925" y="331099"/>
            <a:ext cx="353695" cy="212090"/>
          </a:xfrm>
          <a:custGeom>
            <a:avLst/>
            <a:gdLst/>
            <a:ahLst/>
            <a:cxnLst/>
            <a:rect l="l" t="t" r="r" b="b"/>
            <a:pathLst>
              <a:path w="353695" h="212090">
                <a:moveTo>
                  <a:pt x="261037" y="0"/>
                </a:moveTo>
                <a:lnTo>
                  <a:pt x="210056" y="12415"/>
                </a:lnTo>
                <a:lnTo>
                  <a:pt x="174237" y="51224"/>
                </a:lnTo>
                <a:lnTo>
                  <a:pt x="155530" y="94981"/>
                </a:lnTo>
                <a:lnTo>
                  <a:pt x="149557" y="110295"/>
                </a:lnTo>
                <a:lnTo>
                  <a:pt x="129335" y="143420"/>
                </a:lnTo>
                <a:lnTo>
                  <a:pt x="92990" y="159090"/>
                </a:lnTo>
                <a:lnTo>
                  <a:pt x="80510" y="158186"/>
                </a:lnTo>
                <a:lnTo>
                  <a:pt x="45520" y="136626"/>
                </a:lnTo>
                <a:lnTo>
                  <a:pt x="37290" y="103764"/>
                </a:lnTo>
                <a:lnTo>
                  <a:pt x="38382" y="90129"/>
                </a:lnTo>
                <a:lnTo>
                  <a:pt x="64387" y="52613"/>
                </a:lnTo>
                <a:lnTo>
                  <a:pt x="104082" y="43930"/>
                </a:lnTo>
                <a:lnTo>
                  <a:pt x="104082" y="233"/>
                </a:lnTo>
                <a:lnTo>
                  <a:pt x="63547" y="7447"/>
                </a:lnTo>
                <a:lnTo>
                  <a:pt x="29796" y="28611"/>
                </a:lnTo>
                <a:lnTo>
                  <a:pt x="7700" y="61914"/>
                </a:lnTo>
                <a:lnTo>
                  <a:pt x="0" y="103764"/>
                </a:lnTo>
                <a:lnTo>
                  <a:pt x="1652" y="124911"/>
                </a:lnTo>
                <a:lnTo>
                  <a:pt x="14869" y="160890"/>
                </a:lnTo>
                <a:lnTo>
                  <a:pt x="56467" y="196197"/>
                </a:lnTo>
                <a:lnTo>
                  <a:pt x="93698" y="203021"/>
                </a:lnTo>
                <a:lnTo>
                  <a:pt x="105174" y="202428"/>
                </a:lnTo>
                <a:lnTo>
                  <a:pt x="144561" y="188065"/>
                </a:lnTo>
                <a:lnTo>
                  <a:pt x="175282" y="153756"/>
                </a:lnTo>
                <a:lnTo>
                  <a:pt x="201958" y="91641"/>
                </a:lnTo>
                <a:lnTo>
                  <a:pt x="208581" y="77586"/>
                </a:lnTo>
                <a:lnTo>
                  <a:pt x="238787" y="47430"/>
                </a:lnTo>
                <a:lnTo>
                  <a:pt x="261506" y="43930"/>
                </a:lnTo>
                <a:lnTo>
                  <a:pt x="273467" y="44834"/>
                </a:lnTo>
                <a:lnTo>
                  <a:pt x="307797" y="66548"/>
                </a:lnTo>
                <a:lnTo>
                  <a:pt x="316030" y="101634"/>
                </a:lnTo>
                <a:lnTo>
                  <a:pt x="314922" y="116266"/>
                </a:lnTo>
                <a:lnTo>
                  <a:pt x="288591" y="158334"/>
                </a:lnTo>
                <a:lnTo>
                  <a:pt x="248760" y="168354"/>
                </a:lnTo>
                <a:lnTo>
                  <a:pt x="248760" y="212051"/>
                </a:lnTo>
                <a:lnTo>
                  <a:pt x="290935" y="203900"/>
                </a:lnTo>
                <a:lnTo>
                  <a:pt x="324286" y="180170"/>
                </a:lnTo>
                <a:lnTo>
                  <a:pt x="345778" y="144328"/>
                </a:lnTo>
                <a:lnTo>
                  <a:pt x="353083" y="101634"/>
                </a:lnTo>
                <a:lnTo>
                  <a:pt x="351518" y="79353"/>
                </a:lnTo>
                <a:lnTo>
                  <a:pt x="339005" y="42190"/>
                </a:lnTo>
                <a:lnTo>
                  <a:pt x="298679" y="6823"/>
                </a:lnTo>
                <a:lnTo>
                  <a:pt x="280891" y="1705"/>
                </a:lnTo>
                <a:lnTo>
                  <a:pt x="261037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0532250" y="333438"/>
            <a:ext cx="691515" cy="213360"/>
          </a:xfrm>
          <a:custGeom>
            <a:avLst/>
            <a:gdLst/>
            <a:ahLst/>
            <a:cxnLst/>
            <a:rect l="l" t="t" r="r" b="b"/>
            <a:pathLst>
              <a:path w="691515" h="213359">
                <a:moveTo>
                  <a:pt x="209448" y="187248"/>
                </a:moveTo>
                <a:lnTo>
                  <a:pt x="194208" y="185051"/>
                </a:lnTo>
                <a:lnTo>
                  <a:pt x="183413" y="155384"/>
                </a:lnTo>
                <a:lnTo>
                  <a:pt x="171970" y="123964"/>
                </a:lnTo>
                <a:lnTo>
                  <a:pt x="143078" y="44589"/>
                </a:lnTo>
                <a:lnTo>
                  <a:pt x="132105" y="14452"/>
                </a:lnTo>
                <a:lnTo>
                  <a:pt x="132105" y="123964"/>
                </a:lnTo>
                <a:lnTo>
                  <a:pt x="77343" y="123964"/>
                </a:lnTo>
                <a:lnTo>
                  <a:pt x="102082" y="51460"/>
                </a:lnTo>
                <a:lnTo>
                  <a:pt x="104292" y="44589"/>
                </a:lnTo>
                <a:lnTo>
                  <a:pt x="105156" y="44589"/>
                </a:lnTo>
                <a:lnTo>
                  <a:pt x="107213" y="51015"/>
                </a:lnTo>
                <a:lnTo>
                  <a:pt x="132105" y="123964"/>
                </a:lnTo>
                <a:lnTo>
                  <a:pt x="132105" y="14452"/>
                </a:lnTo>
                <a:lnTo>
                  <a:pt x="126847" y="0"/>
                </a:lnTo>
                <a:lnTo>
                  <a:pt x="83058" y="0"/>
                </a:lnTo>
                <a:lnTo>
                  <a:pt x="15240" y="185051"/>
                </a:lnTo>
                <a:lnTo>
                  <a:pt x="0" y="187248"/>
                </a:lnTo>
                <a:lnTo>
                  <a:pt x="0" y="212839"/>
                </a:lnTo>
                <a:lnTo>
                  <a:pt x="72644" y="212839"/>
                </a:lnTo>
                <a:lnTo>
                  <a:pt x="72644" y="187248"/>
                </a:lnTo>
                <a:lnTo>
                  <a:pt x="57861" y="184619"/>
                </a:lnTo>
                <a:lnTo>
                  <a:pt x="67233" y="155384"/>
                </a:lnTo>
                <a:lnTo>
                  <a:pt x="142227" y="155384"/>
                </a:lnTo>
                <a:lnTo>
                  <a:pt x="151599" y="184619"/>
                </a:lnTo>
                <a:lnTo>
                  <a:pt x="136791" y="187248"/>
                </a:lnTo>
                <a:lnTo>
                  <a:pt x="136791" y="212839"/>
                </a:lnTo>
                <a:lnTo>
                  <a:pt x="209448" y="212839"/>
                </a:lnTo>
                <a:lnTo>
                  <a:pt x="209448" y="187248"/>
                </a:lnTo>
                <a:close/>
              </a:path>
              <a:path w="691515" h="213359">
                <a:moveTo>
                  <a:pt x="404101" y="67970"/>
                </a:moveTo>
                <a:lnTo>
                  <a:pt x="403504" y="58127"/>
                </a:lnTo>
                <a:lnTo>
                  <a:pt x="401726" y="48933"/>
                </a:lnTo>
                <a:lnTo>
                  <a:pt x="398741" y="40373"/>
                </a:lnTo>
                <a:lnTo>
                  <a:pt x="394804" y="32893"/>
                </a:lnTo>
                <a:lnTo>
                  <a:pt x="394576" y="32448"/>
                </a:lnTo>
                <a:lnTo>
                  <a:pt x="361340" y="6197"/>
                </a:lnTo>
                <a:lnTo>
                  <a:pt x="361340" y="68262"/>
                </a:lnTo>
                <a:lnTo>
                  <a:pt x="360756" y="75463"/>
                </a:lnTo>
                <a:lnTo>
                  <a:pt x="333540" y="102158"/>
                </a:lnTo>
                <a:lnTo>
                  <a:pt x="325158" y="102755"/>
                </a:lnTo>
                <a:lnTo>
                  <a:pt x="289115" y="102755"/>
                </a:lnTo>
                <a:lnTo>
                  <a:pt x="289115" y="32893"/>
                </a:lnTo>
                <a:lnTo>
                  <a:pt x="325158" y="32893"/>
                </a:lnTo>
                <a:lnTo>
                  <a:pt x="359029" y="54267"/>
                </a:lnTo>
                <a:lnTo>
                  <a:pt x="361340" y="68262"/>
                </a:lnTo>
                <a:lnTo>
                  <a:pt x="361340" y="6197"/>
                </a:lnTo>
                <a:lnTo>
                  <a:pt x="358051" y="4851"/>
                </a:lnTo>
                <a:lnTo>
                  <a:pt x="347929" y="2159"/>
                </a:lnTo>
                <a:lnTo>
                  <a:pt x="336956" y="546"/>
                </a:lnTo>
                <a:lnTo>
                  <a:pt x="325158" y="12"/>
                </a:lnTo>
                <a:lnTo>
                  <a:pt x="223659" y="12"/>
                </a:lnTo>
                <a:lnTo>
                  <a:pt x="223659" y="25730"/>
                </a:lnTo>
                <a:lnTo>
                  <a:pt x="246367" y="30111"/>
                </a:lnTo>
                <a:lnTo>
                  <a:pt x="246367" y="182867"/>
                </a:lnTo>
                <a:lnTo>
                  <a:pt x="223659" y="187248"/>
                </a:lnTo>
                <a:lnTo>
                  <a:pt x="223659" y="212839"/>
                </a:lnTo>
                <a:lnTo>
                  <a:pt x="311975" y="212839"/>
                </a:lnTo>
                <a:lnTo>
                  <a:pt x="311975" y="187248"/>
                </a:lnTo>
                <a:lnTo>
                  <a:pt x="289115" y="182867"/>
                </a:lnTo>
                <a:lnTo>
                  <a:pt x="289115" y="135661"/>
                </a:lnTo>
                <a:lnTo>
                  <a:pt x="325158" y="135661"/>
                </a:lnTo>
                <a:lnTo>
                  <a:pt x="336956" y="135140"/>
                </a:lnTo>
                <a:lnTo>
                  <a:pt x="375691" y="122656"/>
                </a:lnTo>
                <a:lnTo>
                  <a:pt x="395033" y="102755"/>
                </a:lnTo>
                <a:lnTo>
                  <a:pt x="398741" y="95656"/>
                </a:lnTo>
                <a:lnTo>
                  <a:pt x="401726" y="87045"/>
                </a:lnTo>
                <a:lnTo>
                  <a:pt x="403504" y="77825"/>
                </a:lnTo>
                <a:lnTo>
                  <a:pt x="404101" y="67970"/>
                </a:lnTo>
                <a:close/>
              </a:path>
              <a:path w="691515" h="213359">
                <a:moveTo>
                  <a:pt x="506044" y="12"/>
                </a:moveTo>
                <a:lnTo>
                  <a:pt x="417868" y="12"/>
                </a:lnTo>
                <a:lnTo>
                  <a:pt x="417868" y="25730"/>
                </a:lnTo>
                <a:lnTo>
                  <a:pt x="440575" y="30111"/>
                </a:lnTo>
                <a:lnTo>
                  <a:pt x="440575" y="182867"/>
                </a:lnTo>
                <a:lnTo>
                  <a:pt x="417868" y="187248"/>
                </a:lnTo>
                <a:lnTo>
                  <a:pt x="417868" y="212839"/>
                </a:lnTo>
                <a:lnTo>
                  <a:pt x="506044" y="212839"/>
                </a:lnTo>
                <a:lnTo>
                  <a:pt x="506044" y="187248"/>
                </a:lnTo>
                <a:lnTo>
                  <a:pt x="483336" y="182867"/>
                </a:lnTo>
                <a:lnTo>
                  <a:pt x="483336" y="30111"/>
                </a:lnTo>
                <a:lnTo>
                  <a:pt x="506044" y="25730"/>
                </a:lnTo>
                <a:lnTo>
                  <a:pt x="506044" y="12"/>
                </a:lnTo>
                <a:close/>
              </a:path>
              <a:path w="691515" h="213359">
                <a:moveTo>
                  <a:pt x="691172" y="154647"/>
                </a:moveTo>
                <a:lnTo>
                  <a:pt x="658660" y="154647"/>
                </a:lnTo>
                <a:lnTo>
                  <a:pt x="656755" y="180098"/>
                </a:lnTo>
                <a:lnTo>
                  <a:pt x="587908" y="180098"/>
                </a:lnTo>
                <a:lnTo>
                  <a:pt x="587908" y="119291"/>
                </a:lnTo>
                <a:lnTo>
                  <a:pt x="660120" y="119291"/>
                </a:lnTo>
                <a:lnTo>
                  <a:pt x="660120" y="86385"/>
                </a:lnTo>
                <a:lnTo>
                  <a:pt x="587908" y="86385"/>
                </a:lnTo>
                <a:lnTo>
                  <a:pt x="587908" y="32893"/>
                </a:lnTo>
                <a:lnTo>
                  <a:pt x="653237" y="32893"/>
                </a:lnTo>
                <a:lnTo>
                  <a:pt x="655142" y="57454"/>
                </a:lnTo>
                <a:lnTo>
                  <a:pt x="687946" y="57454"/>
                </a:lnTo>
                <a:lnTo>
                  <a:pt x="687946" y="12"/>
                </a:lnTo>
                <a:lnTo>
                  <a:pt x="522452" y="12"/>
                </a:lnTo>
                <a:lnTo>
                  <a:pt x="522452" y="25730"/>
                </a:lnTo>
                <a:lnTo>
                  <a:pt x="545160" y="30111"/>
                </a:lnTo>
                <a:lnTo>
                  <a:pt x="545160" y="182867"/>
                </a:lnTo>
                <a:lnTo>
                  <a:pt x="522452" y="187248"/>
                </a:lnTo>
                <a:lnTo>
                  <a:pt x="522452" y="212839"/>
                </a:lnTo>
                <a:lnTo>
                  <a:pt x="691172" y="212839"/>
                </a:lnTo>
                <a:lnTo>
                  <a:pt x="691172" y="154647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46281" y="333438"/>
            <a:ext cx="220843" cy="212831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87175" y="330515"/>
            <a:ext cx="159875" cy="2188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9587" y="1186383"/>
            <a:ext cx="913282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46014" y="1992883"/>
            <a:ext cx="5886450" cy="1518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56745" y="6290814"/>
            <a:ext cx="417829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8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0.wdp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5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1.png"/><Relationship Id="rId12" Type="http://schemas.microsoft.com/office/2007/relationships/hdphoto" Target="../media/hdphoto19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11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.png"/><Relationship Id="rId4" Type="http://schemas.microsoft.com/office/2007/relationships/hdphoto" Target="../media/hdphoto17.wdp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1.png"/><Relationship Id="rId12" Type="http://schemas.microsoft.com/office/2007/relationships/hdphoto" Target="../media/hdphoto19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11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.png"/><Relationship Id="rId4" Type="http://schemas.microsoft.com/office/2007/relationships/hdphoto" Target="../media/hdphoto17.wdp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49.png"/><Relationship Id="rId4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2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23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4.wdp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24.wdp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25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32.wdp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2.wdp"/><Relationship Id="rId5" Type="http://schemas.openxmlformats.org/officeDocument/2006/relationships/image" Target="../media/image79.png"/><Relationship Id="rId4" Type="http://schemas.microsoft.com/office/2007/relationships/hdphoto" Target="../media/hdphoto3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ostgrespro.ru/docs/postgresql/9.6/plpgsq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2.png"/><Relationship Id="rId7" Type="http://schemas.microsoft.com/office/2007/relationships/hdphoto" Target="../media/hdphoto3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microsoft.com/office/2007/relationships/hdphoto" Target="../media/hdphoto31.wdp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31.wdp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32.wdp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3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hyperlink" Target="https://postgrespro.ru/docs/postgrespro/9.5/errcodes-appendix" TargetMode="Externa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apiens.solutions" TargetMode="External"/><Relationship Id="rId2" Type="http://schemas.openxmlformats.org/officeDocument/2006/relationships/hyperlink" Target="https://sapiens.solutions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2600" y="4280689"/>
            <a:ext cx="67182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b="1" spc="-5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Пользовательские функции (</a:t>
            </a:r>
            <a:r>
              <a:rPr lang="en-US" sz="2800" b="1" spc="-5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UDF)</a:t>
            </a:r>
          </a:p>
        </p:txBody>
      </p:sp>
      <p:sp>
        <p:nvSpPr>
          <p:cNvPr id="3" name="object 3"/>
          <p:cNvSpPr/>
          <p:nvPr/>
        </p:nvSpPr>
        <p:spPr>
          <a:xfrm flipV="1">
            <a:off x="4706111" y="4724400"/>
            <a:ext cx="5885689" cy="69978"/>
          </a:xfrm>
          <a:custGeom>
            <a:avLst/>
            <a:gdLst/>
            <a:ahLst/>
            <a:cxnLst/>
            <a:rect l="l" t="t" r="r" b="b"/>
            <a:pathLst>
              <a:path w="3376295">
                <a:moveTo>
                  <a:pt x="0" y="0"/>
                </a:moveTo>
                <a:lnTo>
                  <a:pt x="3375914" y="0"/>
                </a:lnTo>
              </a:path>
            </a:pathLst>
          </a:custGeom>
          <a:ln w="19050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69847"/>
            <a:ext cx="5727700" cy="993775"/>
          </a:xfrm>
          <a:custGeom>
            <a:avLst/>
            <a:gdLst/>
            <a:ahLst/>
            <a:cxnLst/>
            <a:rect l="l" t="t" r="r" b="b"/>
            <a:pathLst>
              <a:path w="5727700" h="993775">
                <a:moveTo>
                  <a:pt x="5727192" y="0"/>
                </a:moveTo>
                <a:lnTo>
                  <a:pt x="0" y="0"/>
                </a:lnTo>
                <a:lnTo>
                  <a:pt x="0" y="993648"/>
                </a:lnTo>
                <a:lnTo>
                  <a:pt x="5727192" y="993648"/>
                </a:lnTo>
                <a:lnTo>
                  <a:pt x="57271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CF9A5-B18E-6C20-F4C2-A8CDC364E79B}"/>
              </a:ext>
            </a:extLst>
          </p:cNvPr>
          <p:cNvSpPr txBox="1"/>
          <p:nvPr/>
        </p:nvSpPr>
        <p:spPr>
          <a:xfrm>
            <a:off x="381000" y="1150203"/>
            <a:ext cx="45053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ЭКСПЕРТЫ В ОБЛАСТИ АНАЛИТИЧЕСКИХ РЕШЕНИЙ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7609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lang="ru-RU" sz="2400" kern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B62A62-BFA3-62AC-137D-9916F533CDDC}"/>
              </a:ext>
            </a:extLst>
          </p:cNvPr>
          <p:cNvSpPr/>
          <p:nvPr/>
        </p:nvSpPr>
        <p:spPr>
          <a:xfrm>
            <a:off x="457200" y="1049194"/>
            <a:ext cx="5257800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Каждая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принадлежит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одному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классов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285750" indent="-285750">
              <a:spcBef>
                <a:spcPts val="15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IMMUTABLE</a:t>
            </a:r>
            <a:b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altLang="ru-R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C13A1-29A8-FD7D-3D45-4014381F1DE1}"/>
              </a:ext>
            </a:extLst>
          </p:cNvPr>
          <p:cNvSpPr txBox="1"/>
          <p:nvPr/>
        </p:nvSpPr>
        <p:spPr>
          <a:xfrm>
            <a:off x="454742" y="2036725"/>
            <a:ext cx="1067045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alt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постоянная функция, которая не может изменить базу данных и гарантированно всегда возвращает одни и те же результаты для одних и тех же аргументов. Этот атрибут функции позволяет оптимизатору предварительно вычислить её, когда она вызывается в запросе с постоянными аргументами. </a:t>
            </a:r>
          </a:p>
          <a:p>
            <a:pPr algn="just"/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В функциях IMMUTABLE обычно неразумно выбирать данные из таблиц, так как «постоянство» функции будет нарушено, если содержимое таблиц изменится. Функция может возвращать неактуальную на данный момент информацию. </a:t>
            </a:r>
          </a:p>
          <a:p>
            <a:pPr algn="just"/>
            <a:endParaRPr lang="ru-RU" altLang="ru-R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altLang="ru-R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883AB2-3F5D-6780-BF20-0050B8D5E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5400" y="3590080"/>
            <a:ext cx="5959356" cy="2301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DF91AB-36D3-184A-1DE7-1C22D6383190}"/>
              </a:ext>
            </a:extLst>
          </p:cNvPr>
          <p:cNvSpPr txBox="1"/>
          <p:nvPr/>
        </p:nvSpPr>
        <p:spPr>
          <a:xfrm>
            <a:off x="10715132" y="5891519"/>
            <a:ext cx="349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ACE5FA-3BA3-2906-FE31-8CAA4FAB6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742" y="3590080"/>
            <a:ext cx="4397121" cy="27586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FE7289-07C1-3A3E-03D4-93151819F638}"/>
              </a:ext>
            </a:extLst>
          </p:cNvPr>
          <p:cNvSpPr txBox="1"/>
          <p:nvPr/>
        </p:nvSpPr>
        <p:spPr>
          <a:xfrm>
            <a:off x="4520168" y="5900541"/>
            <a:ext cx="349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3101C06B-8FE9-1847-B55C-5245C0CB81AB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7">
            <a:extLst>
              <a:ext uri="{FF2B5EF4-FFF2-40B4-BE49-F238E27FC236}">
                <a16:creationId xmlns:a16="http://schemas.microsoft.com/office/drawing/2014/main" id="{62ACF0C2-F899-B1C0-401A-D7BE90FBECDC}"/>
              </a:ext>
            </a:extLst>
          </p:cNvPr>
          <p:cNvSpPr txBox="1"/>
          <p:nvPr/>
        </p:nvSpPr>
        <p:spPr>
          <a:xfrm>
            <a:off x="11642090" y="6290814"/>
            <a:ext cx="24637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703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7609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lang="ru-RU" sz="2400" kern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B62A62-BFA3-62AC-137D-9916F533CDDC}"/>
              </a:ext>
            </a:extLst>
          </p:cNvPr>
          <p:cNvSpPr/>
          <p:nvPr/>
        </p:nvSpPr>
        <p:spPr>
          <a:xfrm>
            <a:off x="457200" y="1049194"/>
            <a:ext cx="10668000" cy="408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Каждая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принадлежит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одному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классов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285750" indent="-285750">
              <a:spcBef>
                <a:spcPts val="15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STABLE </a:t>
            </a:r>
            <a:r>
              <a:rPr lang="ru-RU" sz="18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(пример:</a:t>
            </a:r>
            <a:r>
              <a:rPr lang="en-US" sz="18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now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  <a:b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Значение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может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меняться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транзакции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транзакции,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может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меняться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рамках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транзакции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Эта стабильная функция как и </a:t>
            </a:r>
            <a:r>
              <a:rPr lang="en-US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IMMUTABLE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 не может изменить базу данных и всегда возвращает одинаковый результат, получая на вход одинаковые аргументы, для всех строк в одном операторе. Эта характеристика позволяет оптимизатору заменить множество вызовов этой функции одним. В частности, выражение, содержащее такую функцию, можно безопасно использовать в условии поиска по индексу</a:t>
            </a:r>
            <a:r>
              <a:rPr lang="en-US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так как при поиске по индексу целевое значение вычисляется только один раз, а не для каждой строки. </a:t>
            </a:r>
          </a:p>
          <a:p>
            <a:pPr algn="just"/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ru-RU" dirty="0"/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E52EA5-F74E-779B-D6EF-68AB72877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83" y="4289103"/>
            <a:ext cx="4567451" cy="10604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0C64EF-822C-8CF2-2C35-D0A4D581F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3962400"/>
            <a:ext cx="3817298" cy="172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020208-A7FC-F805-AF0E-743BADF2E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999" y="4289103"/>
            <a:ext cx="4613127" cy="10604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8A8F00-F14A-45DE-3492-C6D337B4B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400" y="3962400"/>
            <a:ext cx="3817298" cy="172800"/>
          </a:xfrm>
          <a:prstGeom prst="rect">
            <a:avLst/>
          </a:prstGeom>
        </p:spPr>
      </p:pic>
      <p:sp>
        <p:nvSpPr>
          <p:cNvPr id="2" name="object 21">
            <a:extLst>
              <a:ext uri="{FF2B5EF4-FFF2-40B4-BE49-F238E27FC236}">
                <a16:creationId xmlns:a16="http://schemas.microsoft.com/office/drawing/2014/main" id="{7D699194-9B88-9F9B-CB68-51E2D21471D1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69A6F8DB-3AA9-E88F-52F8-1431539D4EDB}"/>
              </a:ext>
            </a:extLst>
          </p:cNvPr>
          <p:cNvSpPr txBox="1"/>
          <p:nvPr/>
        </p:nvSpPr>
        <p:spPr>
          <a:xfrm>
            <a:off x="11642090" y="6290814"/>
            <a:ext cx="24637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681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7609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lang="ru-RU" sz="2400" kern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B62A62-BFA3-62AC-137D-9916F533CDDC}"/>
              </a:ext>
            </a:extLst>
          </p:cNvPr>
          <p:cNvSpPr/>
          <p:nvPr/>
        </p:nvSpPr>
        <p:spPr>
          <a:xfrm>
            <a:off x="457200" y="1049194"/>
            <a:ext cx="10668000" cy="408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Каждая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принадлежит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одному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классов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285750" indent="-285750">
              <a:spcBef>
                <a:spcPts val="15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STABLE</a:t>
            </a:r>
            <a:b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Значение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может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меняться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транзакции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транзакции,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может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меняться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рамках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транзакции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Эта стабильная функция как и </a:t>
            </a:r>
            <a:r>
              <a:rPr lang="en-US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IMMUTABLE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 не может изменить базу данных и всегда возвращает одинаковый результат, получая на вход одинаковые аргументы, для всех строк в одном операторе. Эта характеристика позволяет оптимизатору заменить множество вызовов этой функции одним. В частности, выражение, содержащее такую функцию, можно безопасно использовать в условии поиска по индексу</a:t>
            </a:r>
            <a:r>
              <a:rPr lang="en-US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так как при поиске по индексу целевое значение вычисляется только один раз, а не для каждой строки. </a:t>
            </a:r>
          </a:p>
          <a:p>
            <a:pPr algn="just"/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ru-RU" dirty="0"/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DFDE49A-DCDE-883E-D3AB-F984A84AD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8516" y="4267200"/>
            <a:ext cx="3617020" cy="101916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EE58AA2-E739-3348-50A1-6899152A0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400" y="3813297"/>
            <a:ext cx="5921253" cy="1752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94D780C-FB8F-D4CA-58AD-DEB8717680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19" y="3810000"/>
            <a:ext cx="4990214" cy="2438400"/>
          </a:xfrm>
          <a:prstGeom prst="rect">
            <a:avLst/>
          </a:prstGeom>
        </p:spPr>
      </p:pic>
      <p:sp>
        <p:nvSpPr>
          <p:cNvPr id="4" name="object 21">
            <a:extLst>
              <a:ext uri="{FF2B5EF4-FFF2-40B4-BE49-F238E27FC236}">
                <a16:creationId xmlns:a16="http://schemas.microsoft.com/office/drawing/2014/main" id="{3F26AC21-D433-B356-DB2F-F9B085609174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CC952233-F52D-894A-263B-B4DB5096E603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857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7609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lang="ru-RU" sz="2400" kern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B62A62-BFA3-62AC-137D-9916F533CDDC}"/>
              </a:ext>
            </a:extLst>
          </p:cNvPr>
          <p:cNvSpPr/>
          <p:nvPr/>
        </p:nvSpPr>
        <p:spPr>
          <a:xfrm>
            <a:off x="457200" y="1049194"/>
            <a:ext cx="10744200" cy="3500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Каждая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принадлежит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одному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классов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285750" indent="-285750">
              <a:spcBef>
                <a:spcPts val="15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VOLATILE </a:t>
            </a:r>
            <a:r>
              <a:rPr lang="ru-RU" sz="18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(пример:</a:t>
            </a:r>
            <a:r>
              <a:rPr lang="en-US" sz="18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timeofday)</a:t>
            </a:r>
            <a:b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Значение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может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меняться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ходе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выполнения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транзакции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Чаще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всего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они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выполняются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только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мастере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Используется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умолчанию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Изменчивая функция (VOLATILE) может модифицировать базу данных и возвращать различные результаты при нескольких вызовах с одинаковыми аргументами. Оптимизатор не делает никаких предположений о поведении таких функций. В запросе функция будет вычисляться заново для каждой строки, когда потребуется её результат (использовать функцию в условии поиска по индексу нельзя).</a:t>
            </a:r>
          </a:p>
          <a:p>
            <a:pPr algn="just"/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EA2487-CFA7-6C7B-8856-D91160EB5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4267200"/>
            <a:ext cx="4833004" cy="180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C96105-8EE7-35BB-32E4-D1EAE382A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4712603"/>
            <a:ext cx="4752672" cy="997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C9AB3-42CF-FA17-4D7A-AB1396D5F166}"/>
              </a:ext>
            </a:extLst>
          </p:cNvPr>
          <p:cNvSpPr txBox="1"/>
          <p:nvPr/>
        </p:nvSpPr>
        <p:spPr>
          <a:xfrm>
            <a:off x="457200" y="3048000"/>
            <a:ext cx="1074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b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Чтобы избежать некорректных результатов, не выполняйте функции, классифицированные как VOLATILE, на уровне сегментов, если они содержат запросы к таблицам или каким-либо образом изменяют их.</a:t>
            </a:r>
            <a:endParaRPr lang="ru-RU" alt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C6C711DA-422A-BB3D-E3CB-8018CF000338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B6593FE6-4235-7576-686D-949FF70E63D6}"/>
              </a:ext>
            </a:extLst>
          </p:cNvPr>
          <p:cNvSpPr txBox="1"/>
          <p:nvPr/>
        </p:nvSpPr>
        <p:spPr>
          <a:xfrm>
            <a:off x="11571096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243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7609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lang="ru-RU" sz="2400" kern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B62A62-BFA3-62AC-137D-9916F533CDDC}"/>
              </a:ext>
            </a:extLst>
          </p:cNvPr>
          <p:cNvSpPr/>
          <p:nvPr/>
        </p:nvSpPr>
        <p:spPr>
          <a:xfrm>
            <a:off x="457200" y="1049194"/>
            <a:ext cx="10744200" cy="353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Каждая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принадлежит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одному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классов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285750" indent="-285750">
              <a:spcBef>
                <a:spcPts val="15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VOLATILE</a:t>
            </a:r>
            <a:b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Значение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может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меняться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ходе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выполнения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транзакции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Чаще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всего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они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выполняются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только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мастере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Используется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умолчанию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Изменчивая функция (VOLATILE) может модифицировать базу данных и возвращать различные результаты при нескольких вызовах с одинаковыми аргументами. Оптимизатор не делает никаких предположений о поведении таких функций. В запросе функция будет вычисляться заново для каждой строки, когда потребуется её результат (использовать функцию в условии поиска по индексу нельзя). </a:t>
            </a:r>
          </a:p>
          <a:p>
            <a:pPr algn="just"/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ru-RU" dirty="0"/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A5CA8C-39D3-9A7F-7115-2B206D8C5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3537849"/>
            <a:ext cx="4747671" cy="22709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668EB9-A731-9E50-A973-4ED31D57F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8181" y="3537849"/>
            <a:ext cx="6087596" cy="136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BD7B94-29F6-C873-CF7E-1C89EE133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3348" y="3947814"/>
            <a:ext cx="3517262" cy="9883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CC84529-05D0-3040-9FB5-992E0A26C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522421"/>
            <a:ext cx="518205" cy="16765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2CDE9DA-D9AD-9ED2-BE80-92567041F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0" y="3647866"/>
            <a:ext cx="91448" cy="533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E93F556-4F18-912D-081C-C6D2A40DE1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4727" y="3647866"/>
            <a:ext cx="91448" cy="53345"/>
          </a:xfrm>
          <a:prstGeom prst="rect">
            <a:avLst/>
          </a:prstGeom>
        </p:spPr>
      </p:pic>
      <p:sp>
        <p:nvSpPr>
          <p:cNvPr id="2" name="object 21">
            <a:extLst>
              <a:ext uri="{FF2B5EF4-FFF2-40B4-BE49-F238E27FC236}">
                <a16:creationId xmlns:a16="http://schemas.microsoft.com/office/drawing/2014/main" id="{E861A310-5F15-D3C4-2B89-5BF458FCC174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D9793C18-4E5C-F426-D818-83BF53DAA286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09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E88C12-C38E-6B64-B518-DCD87A120244}"/>
              </a:ext>
            </a:extLst>
          </p:cNvPr>
          <p:cNvSpPr txBox="1"/>
          <p:nvPr/>
        </p:nvSpPr>
        <p:spPr>
          <a:xfrm>
            <a:off x="528087" y="4879369"/>
            <a:ext cx="11315383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 не поддерживается для использования, если выполняются все следующие условия:</a:t>
            </a:r>
          </a:p>
          <a:p>
            <a:pPr marL="285750" indent="-285750">
              <a:spcBef>
                <a:spcPts val="8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данные таблицы </a:t>
            </a:r>
            <a:r>
              <a:rPr lang="en-US" sz="160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trg_scheme.school</a:t>
            </a:r>
            <a:r>
              <a:rPr lang="en-US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распределены по сегментам </a:t>
            </a:r>
          </a:p>
          <a:p>
            <a:pPr marL="285750" indent="-285750">
              <a:spcBef>
                <a:spcPts val="8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 читает или изменяет данные в распределённых таблицах</a:t>
            </a:r>
          </a:p>
          <a:p>
            <a:pPr marL="285750" indent="-285750">
              <a:spcBef>
                <a:spcPts val="8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 возвращает более одной строки или принимает на вход столбец из таблицы</a:t>
            </a:r>
            <a:endParaRPr lang="en-US" sz="16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Если какое-либо из условий не выполняется, функцию можно использовать.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5EC0157-A865-6247-FF25-A65BF04437A1}"/>
              </a:ext>
            </a:extLst>
          </p:cNvPr>
          <p:cNvGrpSpPr/>
          <p:nvPr/>
        </p:nvGrpSpPr>
        <p:grpSpPr>
          <a:xfrm>
            <a:off x="510636" y="1044624"/>
            <a:ext cx="10084166" cy="3098284"/>
            <a:chOff x="501746" y="1089390"/>
            <a:chExt cx="10084166" cy="30982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7FA06D-93B5-B20C-02EC-D560A2352D9D}"/>
                </a:ext>
              </a:extLst>
            </p:cNvPr>
            <p:cNvSpPr txBox="1"/>
            <p:nvPr/>
          </p:nvSpPr>
          <p:spPr>
            <a:xfrm>
              <a:off x="501746" y="1089390"/>
              <a:ext cx="10084166" cy="3098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800"/>
                </a:spcBef>
                <a:buClr>
                  <a:srgbClr val="2965FF"/>
                </a:buClr>
              </a:pPr>
              <a:r>
                <a:rPr lang="ru-RU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Запросы без оператора </a:t>
              </a:r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FROM </a:t>
              </a:r>
              <a:r>
                <a:rPr lang="ru-RU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выполнятся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на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мастере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</a:p>
            <a:p>
              <a:pPr lvl="1">
                <a:spcBef>
                  <a:spcPts val="800"/>
                </a:spcBef>
                <a:buClr>
                  <a:srgbClr val="2965FF"/>
                </a:buClr>
              </a:pPr>
              <a:endPara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lvl="1">
                <a:spcBef>
                  <a:spcPts val="800"/>
                </a:spcBef>
                <a:buClr>
                  <a:srgbClr val="2965FF"/>
                </a:buClr>
              </a:pPr>
              <a:endPara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>
                <a:spcBef>
                  <a:spcPts val="800"/>
                </a:spcBef>
                <a:buClr>
                  <a:srgbClr val="2965FF"/>
                </a:buClr>
              </a:pPr>
              <a:b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Запросы с оператором </a:t>
              </a:r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FROM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выполнятся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на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сегментах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</a:p>
            <a:p>
              <a:pPr lvl="1">
                <a:spcBef>
                  <a:spcPts val="800"/>
                </a:spcBef>
                <a:buClr>
                  <a:srgbClr val="2965FF"/>
                </a:buClr>
              </a:pPr>
              <a:endPara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>
                <a:spcBef>
                  <a:spcPts val="800"/>
                </a:spcBef>
                <a:buClr>
                  <a:srgbClr val="2965FF"/>
                </a:buClr>
              </a:pPr>
              <a:br>
                <a:rPr lang="ru-RU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br>
                <a:rPr lang="ru-RU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endPara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0724D7C-1582-7958-78E0-F071BC7A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1470" y="1515968"/>
              <a:ext cx="7433186" cy="60960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22E7C6B4-231C-1033-5300-A032232D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9718" y="2927716"/>
              <a:ext cx="5663379" cy="6096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27A4D69-E0D8-8838-478A-BAA14EA4EAEB}"/>
              </a:ext>
            </a:extLst>
          </p:cNvPr>
          <p:cNvSpPr txBox="1"/>
          <p:nvPr/>
        </p:nvSpPr>
        <p:spPr>
          <a:xfrm>
            <a:off x="510636" y="3556119"/>
            <a:ext cx="75029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 использовании агрегатных встроенных функций и пользовательских функций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возвращающих несколько строк.</a:t>
            </a:r>
            <a:endParaRPr lang="en-US" sz="11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2400"/>
            <a:ext cx="9842500" cy="741045"/>
          </a:xfrm>
          <a:custGeom>
            <a:avLst/>
            <a:gdLst/>
            <a:ahLst/>
            <a:cxnLst/>
            <a:rect l="l" t="t" r="r" b="b"/>
            <a:pathLst>
              <a:path w="9842500" h="741044">
                <a:moveTo>
                  <a:pt x="9841992" y="0"/>
                </a:moveTo>
                <a:lnTo>
                  <a:pt x="0" y="0"/>
                </a:lnTo>
                <a:lnTo>
                  <a:pt x="0" y="740663"/>
                </a:lnTo>
                <a:lnTo>
                  <a:pt x="9841992" y="740663"/>
                </a:lnTo>
                <a:lnTo>
                  <a:pt x="98419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0369" y="316229"/>
            <a:ext cx="6085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FC3A13A-F699-16E1-B98C-78011CA606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369" y="4234146"/>
            <a:ext cx="8240515" cy="576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1D863A-C78A-49AB-2582-5D916BA04839}"/>
              </a:ext>
            </a:extLst>
          </p:cNvPr>
          <p:cNvSpPr txBox="1"/>
          <p:nvPr/>
        </p:nvSpPr>
        <p:spPr>
          <a:xfrm>
            <a:off x="528087" y="2164079"/>
            <a:ext cx="6097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 использовании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STABLE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VOLATILE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функций для обеспечения консистентности данных.</a:t>
            </a:r>
            <a:endParaRPr lang="en-US" sz="11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A43E5F-C92B-B87A-19D8-BD89CD9442A0}"/>
              </a:ext>
            </a:extLst>
          </p:cNvPr>
          <p:cNvSpPr txBox="1"/>
          <p:nvPr/>
        </p:nvSpPr>
        <p:spPr>
          <a:xfrm>
            <a:off x="510636" y="3836556"/>
            <a:ext cx="6094562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з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апросах следующего вида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lvl="2">
              <a:spcBef>
                <a:spcPts val="800"/>
              </a:spcBef>
              <a:buClr>
                <a:srgbClr val="2965FF"/>
              </a:buClr>
            </a:pPr>
            <a:endParaRPr lang="ru-RU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2">
              <a:spcBef>
                <a:spcPts val="800"/>
              </a:spcBef>
              <a:buClr>
                <a:srgbClr val="2965FF"/>
              </a:buClr>
            </a:pPr>
            <a:endParaRPr lang="ru-R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DD94FF25-0943-8B59-E425-B9D287130030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66A6B1A6-89A5-E0BE-3F0C-821C6C6472C0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757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5EC0157-A865-6247-FF25-A65BF04437A1}"/>
              </a:ext>
            </a:extLst>
          </p:cNvPr>
          <p:cNvGrpSpPr/>
          <p:nvPr/>
        </p:nvGrpSpPr>
        <p:grpSpPr>
          <a:xfrm>
            <a:off x="510636" y="1044624"/>
            <a:ext cx="10084166" cy="3098284"/>
            <a:chOff x="501746" y="1089390"/>
            <a:chExt cx="10084166" cy="30982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7FA06D-93B5-B20C-02EC-D560A2352D9D}"/>
                </a:ext>
              </a:extLst>
            </p:cNvPr>
            <p:cNvSpPr txBox="1"/>
            <p:nvPr/>
          </p:nvSpPr>
          <p:spPr>
            <a:xfrm>
              <a:off x="501746" y="1089390"/>
              <a:ext cx="10084166" cy="3098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800"/>
                </a:spcBef>
                <a:buClr>
                  <a:srgbClr val="2965FF"/>
                </a:buClr>
              </a:pPr>
              <a:r>
                <a:rPr lang="ru-RU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Запросы без оператора </a:t>
              </a:r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FROM </a:t>
              </a:r>
              <a:r>
                <a:rPr lang="ru-RU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выполнятся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на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мастере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</a:p>
            <a:p>
              <a:pPr lvl="1">
                <a:spcBef>
                  <a:spcPts val="800"/>
                </a:spcBef>
                <a:buClr>
                  <a:srgbClr val="2965FF"/>
                </a:buClr>
              </a:pPr>
              <a:endPara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lvl="1">
                <a:spcBef>
                  <a:spcPts val="800"/>
                </a:spcBef>
                <a:buClr>
                  <a:srgbClr val="2965FF"/>
                </a:buClr>
              </a:pPr>
              <a:endPara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>
                <a:spcBef>
                  <a:spcPts val="800"/>
                </a:spcBef>
                <a:buClr>
                  <a:srgbClr val="2965FF"/>
                </a:buClr>
              </a:pPr>
              <a:b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Запросы с оператором </a:t>
              </a:r>
              <a:r>
                <a:rPr lang="en-US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FROM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выполнятся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на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сегментах</a:t>
              </a:r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</a:p>
            <a:p>
              <a:pPr lvl="1">
                <a:spcBef>
                  <a:spcPts val="800"/>
                </a:spcBef>
                <a:buClr>
                  <a:srgbClr val="2965FF"/>
                </a:buClr>
              </a:pPr>
              <a:endPara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>
                <a:spcBef>
                  <a:spcPts val="800"/>
                </a:spcBef>
                <a:buClr>
                  <a:srgbClr val="2965FF"/>
                </a:buClr>
              </a:pPr>
              <a:br>
                <a:rPr lang="ru-RU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br>
                <a:rPr lang="ru-RU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endPara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0724D7C-1582-7958-78E0-F071BC7A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1470" y="1515968"/>
              <a:ext cx="7433186" cy="60960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22E7C6B4-231C-1033-5300-A032232D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9718" y="2927716"/>
              <a:ext cx="5663379" cy="6096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27A4D69-E0D8-8838-478A-BAA14EA4EAEB}"/>
              </a:ext>
            </a:extLst>
          </p:cNvPr>
          <p:cNvSpPr txBox="1"/>
          <p:nvPr/>
        </p:nvSpPr>
        <p:spPr>
          <a:xfrm>
            <a:off x="510636" y="3556119"/>
            <a:ext cx="75029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 использовании агрегатных встроенных функций и пользовательских функций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возвращающих несколько строк.</a:t>
            </a:r>
            <a:endParaRPr lang="en-US" sz="11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2400"/>
            <a:ext cx="9842500" cy="741045"/>
          </a:xfrm>
          <a:custGeom>
            <a:avLst/>
            <a:gdLst/>
            <a:ahLst/>
            <a:cxnLst/>
            <a:rect l="l" t="t" r="r" b="b"/>
            <a:pathLst>
              <a:path w="9842500" h="741044">
                <a:moveTo>
                  <a:pt x="9841992" y="0"/>
                </a:moveTo>
                <a:lnTo>
                  <a:pt x="0" y="0"/>
                </a:lnTo>
                <a:lnTo>
                  <a:pt x="0" y="740663"/>
                </a:lnTo>
                <a:lnTo>
                  <a:pt x="9841992" y="740663"/>
                </a:lnTo>
                <a:lnTo>
                  <a:pt x="98419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0369" y="316229"/>
            <a:ext cx="6085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E88C12-C38E-6B64-B518-DCD87A120244}"/>
              </a:ext>
            </a:extLst>
          </p:cNvPr>
          <p:cNvSpPr txBox="1"/>
          <p:nvPr/>
        </p:nvSpPr>
        <p:spPr>
          <a:xfrm>
            <a:off x="528087" y="4879369"/>
            <a:ext cx="11315383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 не поддерживается для использования, если выполняются все следующие условия:</a:t>
            </a:r>
          </a:p>
          <a:p>
            <a:pPr marL="285750" indent="-285750">
              <a:spcBef>
                <a:spcPts val="8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данные таблицы </a:t>
            </a:r>
            <a:r>
              <a:rPr lang="en-US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trg_scheme.school </a:t>
            </a: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распределены по сегментам </a:t>
            </a:r>
          </a:p>
          <a:p>
            <a:pPr marL="285750" indent="-285750">
              <a:spcBef>
                <a:spcPts val="8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 читает или изменяет данные в распределённых таблицах</a:t>
            </a:r>
          </a:p>
          <a:p>
            <a:pPr marL="285750" indent="-285750">
              <a:spcBef>
                <a:spcPts val="8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 возвращает более одной строки или принимает на вход столбец из таблицы</a:t>
            </a:r>
            <a:endParaRPr lang="en-US" sz="16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Если какое-либо из условий не выполняется, функцию можно использовать.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FC3A13A-F699-16E1-B98C-78011CA606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369" y="4234146"/>
            <a:ext cx="8240515" cy="57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1A43E5F-C92B-B87A-19D8-BD89CD9442A0}"/>
              </a:ext>
            </a:extLst>
          </p:cNvPr>
          <p:cNvSpPr txBox="1"/>
          <p:nvPr/>
        </p:nvSpPr>
        <p:spPr>
          <a:xfrm>
            <a:off x="510636" y="3836556"/>
            <a:ext cx="6094562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з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апросах следующего вида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lvl="2">
              <a:spcBef>
                <a:spcPts val="800"/>
              </a:spcBef>
              <a:buClr>
                <a:srgbClr val="2965FF"/>
              </a:buClr>
            </a:pPr>
            <a:endParaRPr lang="ru-RU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2">
              <a:spcBef>
                <a:spcPts val="800"/>
              </a:spcBef>
              <a:buClr>
                <a:srgbClr val="2965FF"/>
              </a:buClr>
            </a:pPr>
            <a:endParaRPr lang="ru-R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CAFAF0-5EB0-9CA5-579A-EFE61DDA3A16}"/>
              </a:ext>
            </a:extLst>
          </p:cNvPr>
          <p:cNvSpPr txBox="1"/>
          <p:nvPr/>
        </p:nvSpPr>
        <p:spPr>
          <a:xfrm>
            <a:off x="8860884" y="4510037"/>
            <a:ext cx="34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93A0-C4ED-C40C-BA33-D3B1C7A4595C}"/>
              </a:ext>
            </a:extLst>
          </p:cNvPr>
          <p:cNvSpPr txBox="1"/>
          <p:nvPr/>
        </p:nvSpPr>
        <p:spPr>
          <a:xfrm>
            <a:off x="6276119" y="4122520"/>
            <a:ext cx="34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CC8259-5FAF-F6EE-5E6A-A1ADD4DBD795}"/>
              </a:ext>
            </a:extLst>
          </p:cNvPr>
          <p:cNvSpPr txBox="1"/>
          <p:nvPr/>
        </p:nvSpPr>
        <p:spPr>
          <a:xfrm>
            <a:off x="528087" y="2164079"/>
            <a:ext cx="6097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rgbClr val="2965FF"/>
              </a:buClr>
            </a:pP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 использовании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STABLE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VOLATILE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функций для обеспечения консистентности данных.</a:t>
            </a:r>
            <a:endParaRPr lang="en-US" sz="11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72472228-09D4-9986-5D99-537B689F648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7">
            <a:extLst>
              <a:ext uri="{FF2B5EF4-FFF2-40B4-BE49-F238E27FC236}">
                <a16:creationId xmlns:a16="http://schemas.microsoft.com/office/drawing/2014/main" id="{C87FDF0F-B9DF-404D-6BBD-59889C383A3A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526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">
            <a:extLst>
              <a:ext uri="{FF2B5EF4-FFF2-40B4-BE49-F238E27FC236}">
                <a16:creationId xmlns:a16="http://schemas.microsoft.com/office/drawing/2014/main" id="{AD3601AE-2336-B9FD-EB55-660CCC9C166F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7228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User Defined Function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CDBC5497-F42B-C05D-F151-FA0B4A03368E}"/>
              </a:ext>
            </a:extLst>
          </p:cNvPr>
          <p:cNvSpPr txBox="1"/>
          <p:nvPr/>
        </p:nvSpPr>
        <p:spPr>
          <a:xfrm>
            <a:off x="620369" y="924596"/>
            <a:ext cx="63955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PL/pgSQL</a:t>
            </a:r>
            <a:endParaRPr lang="en-US"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0E5250-EB7C-A2CD-0149-99CBD06F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84" y="1447800"/>
            <a:ext cx="7772400" cy="5168490"/>
          </a:xfrm>
          <a:prstGeom prst="rect">
            <a:avLst/>
          </a:prstGeom>
        </p:spPr>
      </p:pic>
      <p:sp>
        <p:nvSpPr>
          <p:cNvPr id="5" name="object 21">
            <a:extLst>
              <a:ext uri="{FF2B5EF4-FFF2-40B4-BE49-F238E27FC236}">
                <a16:creationId xmlns:a16="http://schemas.microsoft.com/office/drawing/2014/main" id="{22551614-5BA0-6B68-12E1-9C3556BDB647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BA44C90D-9D35-C5A6-EE0B-4828BA684282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1395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">
            <a:extLst>
              <a:ext uri="{FF2B5EF4-FFF2-40B4-BE49-F238E27FC236}">
                <a16:creationId xmlns:a16="http://schemas.microsoft.com/office/drawing/2014/main" id="{AD3601AE-2336-B9FD-EB55-660CCC9C166F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User Defined Function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CDBC5497-F42B-C05D-F151-FA0B4A03368E}"/>
              </a:ext>
            </a:extLst>
          </p:cNvPr>
          <p:cNvSpPr txBox="1"/>
          <p:nvPr/>
        </p:nvSpPr>
        <p:spPr>
          <a:xfrm>
            <a:off x="620369" y="920114"/>
            <a:ext cx="63955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plpythonu</a:t>
            </a:r>
            <a:endParaRPr lang="en-US"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CB8CCD5-5B7C-5345-132F-8459C0D296C2}"/>
              </a:ext>
            </a:extLst>
          </p:cNvPr>
          <p:cNvSpPr/>
          <p:nvPr/>
        </p:nvSpPr>
        <p:spPr>
          <a:xfrm>
            <a:off x="8382000" y="6481643"/>
            <a:ext cx="327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Другие доступные языки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Perl, R, Java, C/C++</a:t>
            </a:r>
            <a:endParaRPr lang="en-US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7CF7568-972F-90A2-79BD-C0E2ACA5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5999"/>
            <a:ext cx="7620000" cy="5245700"/>
          </a:xfrm>
          <a:prstGeom prst="rect">
            <a:avLst/>
          </a:prstGeom>
        </p:spPr>
      </p:pic>
      <p:sp>
        <p:nvSpPr>
          <p:cNvPr id="5" name="object 21">
            <a:extLst>
              <a:ext uri="{FF2B5EF4-FFF2-40B4-BE49-F238E27FC236}">
                <a16:creationId xmlns:a16="http://schemas.microsoft.com/office/drawing/2014/main" id="{6E683AAC-3ED5-45A2-9A6A-EC17E1DDAD6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43147983-751D-0325-EBAB-01A4BB635B90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66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">
            <a:extLst>
              <a:ext uri="{FF2B5EF4-FFF2-40B4-BE49-F238E27FC236}">
                <a16:creationId xmlns:a16="http://schemas.microsoft.com/office/drawing/2014/main" id="{AD3601AE-2336-B9FD-EB55-660CCC9C166F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5780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User Defined Function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CDBC5497-F42B-C05D-F151-FA0B4A03368E}"/>
              </a:ext>
            </a:extLst>
          </p:cNvPr>
          <p:cNvSpPr txBox="1"/>
          <p:nvPr/>
        </p:nvSpPr>
        <p:spPr>
          <a:xfrm>
            <a:off x="620369" y="920114"/>
            <a:ext cx="63955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plpythonu</a:t>
            </a:r>
            <a:endParaRPr lang="en-US"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CB8CCD5-5B7C-5345-132F-8459C0D296C2}"/>
              </a:ext>
            </a:extLst>
          </p:cNvPr>
          <p:cNvSpPr/>
          <p:nvPr/>
        </p:nvSpPr>
        <p:spPr>
          <a:xfrm>
            <a:off x="8382000" y="6481643"/>
            <a:ext cx="327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Другие доступные языки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Perl, R, Java, C/C++</a:t>
            </a:r>
            <a:endParaRPr lang="en-US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7CF7568-972F-90A2-79BD-C0E2ACA5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5999"/>
            <a:ext cx="7620000" cy="5245700"/>
          </a:xfrm>
          <a:prstGeom prst="rect">
            <a:avLst/>
          </a:prstGeom>
        </p:spPr>
      </p:pic>
      <p:sp>
        <p:nvSpPr>
          <p:cNvPr id="5" name="object 21">
            <a:extLst>
              <a:ext uri="{FF2B5EF4-FFF2-40B4-BE49-F238E27FC236}">
                <a16:creationId xmlns:a16="http://schemas.microsoft.com/office/drawing/2014/main" id="{6E683AAC-3ED5-45A2-9A6A-EC17E1DDAD6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43147983-751D-0325-EBAB-01A4BB635B90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B78081-F804-C6CC-916C-FB41A071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69" y="1676400"/>
            <a:ext cx="4800600" cy="2118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bject 22">
            <a:extLst>
              <a:ext uri="{FF2B5EF4-FFF2-40B4-BE49-F238E27FC236}">
                <a16:creationId xmlns:a16="http://schemas.microsoft.com/office/drawing/2014/main" id="{DF7769B6-524B-6217-E792-1FF3532BDA80}"/>
              </a:ext>
            </a:extLst>
          </p:cNvPr>
          <p:cNvSpPr txBox="1"/>
          <p:nvPr/>
        </p:nvSpPr>
        <p:spPr>
          <a:xfrm>
            <a:off x="6985769" y="1407046"/>
            <a:ext cx="48006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 поиска подстроки в ссылке по регулярному выражению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9364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369" y="316229"/>
            <a:ext cx="19043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Содержание</a:t>
            </a:r>
            <a:endParaRPr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93520"/>
            <a:ext cx="12192000" cy="4328160"/>
          </a:xfrm>
          <a:custGeom>
            <a:avLst/>
            <a:gdLst/>
            <a:ahLst/>
            <a:cxnLst/>
            <a:rect l="l" t="t" r="r" b="b"/>
            <a:pathLst>
              <a:path w="7208520" h="4328160">
                <a:moveTo>
                  <a:pt x="7208520" y="0"/>
                </a:moveTo>
                <a:lnTo>
                  <a:pt x="0" y="0"/>
                </a:lnTo>
                <a:lnTo>
                  <a:pt x="0" y="4328160"/>
                </a:lnTo>
                <a:lnTo>
                  <a:pt x="7208520" y="4328160"/>
                </a:lnTo>
                <a:lnTo>
                  <a:pt x="72085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0369" y="1828800"/>
            <a:ext cx="5856631" cy="3577261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Определение </a:t>
            </a:r>
            <a:r>
              <a:rPr lang="en-US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UDF</a:t>
            </a:r>
            <a:endParaRPr lang="ru-RU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Примеры </a:t>
            </a:r>
            <a:r>
              <a:rPr lang="en-US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UDF</a:t>
            </a:r>
            <a:endParaRPr lang="ru-RU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Слои хранения и предоставления данных</a:t>
            </a:r>
            <a:endParaRPr lang="en-US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Варианты </a:t>
            </a:r>
            <a:r>
              <a:rPr lang="en-US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ELT</a:t>
            </a: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Последовательности</a:t>
            </a:r>
            <a:endParaRPr lang="en-US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Логирование</a:t>
            </a:r>
            <a:endParaRPr lang="en-US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Слой витрин и представлений для отчётности</a:t>
            </a:r>
            <a:endParaRPr lang="en-US" sz="20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en-US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UDF </a:t>
            </a: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для расчёта слоя витрин</a:t>
            </a: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Транзакционность и обработка исключений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6967B02F-C187-7C44-4055-5EBA8612A23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9" y="1493520"/>
            <a:ext cx="5010911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Прямоугольник: скругленные углы 108">
            <a:extLst>
              <a:ext uri="{FF2B5EF4-FFF2-40B4-BE49-F238E27FC236}">
                <a16:creationId xmlns:a16="http://schemas.microsoft.com/office/drawing/2014/main" id="{D29BA0AF-58D4-A0C5-AAAB-998706C42FF2}"/>
              </a:ext>
            </a:extLst>
          </p:cNvPr>
          <p:cNvSpPr/>
          <p:nvPr/>
        </p:nvSpPr>
        <p:spPr>
          <a:xfrm>
            <a:off x="194168" y="3342057"/>
            <a:ext cx="7775830" cy="2869766"/>
          </a:xfrm>
          <a:prstGeom prst="round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923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1.3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Слои хранения и предоставления данных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98267CBC-41DB-63BE-BF93-C8361A41634F}"/>
              </a:ext>
            </a:extLst>
          </p:cNvPr>
          <p:cNvCxnSpPr>
            <a:cxnSpLocks/>
          </p:cNvCxnSpPr>
          <p:nvPr/>
        </p:nvCxnSpPr>
        <p:spPr>
          <a:xfrm flipV="1">
            <a:off x="1281858" y="3189657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81793AE-A682-2FDA-5EE1-9655463982B3}"/>
              </a:ext>
            </a:extLst>
          </p:cNvPr>
          <p:cNvGrpSpPr/>
          <p:nvPr/>
        </p:nvGrpSpPr>
        <p:grpSpPr>
          <a:xfrm>
            <a:off x="6316763" y="1355298"/>
            <a:ext cx="1423221" cy="628595"/>
            <a:chOff x="457200" y="1828800"/>
            <a:chExt cx="2362200" cy="838200"/>
          </a:xfrm>
        </p:grpSpPr>
        <p:sp>
          <p:nvSpPr>
            <p:cNvPr id="104" name="Прямоугольник: скругленные углы 103">
              <a:extLst>
                <a:ext uri="{FF2B5EF4-FFF2-40B4-BE49-F238E27FC236}">
                  <a16:creationId xmlns:a16="http://schemas.microsoft.com/office/drawing/2014/main" id="{36DF3EA9-967B-216E-CB2D-DD5723C6F4B3}"/>
                </a:ext>
              </a:extLst>
            </p:cNvPr>
            <p:cNvSpPr/>
            <p:nvPr/>
          </p:nvSpPr>
          <p:spPr>
            <a:xfrm>
              <a:off x="457200" y="1828800"/>
              <a:ext cx="2362200" cy="533400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5" name="Равнобедренный треугольник 104">
              <a:extLst>
                <a:ext uri="{FF2B5EF4-FFF2-40B4-BE49-F238E27FC236}">
                  <a16:creationId xmlns:a16="http://schemas.microsoft.com/office/drawing/2014/main" id="{0EFDAFD7-6875-051A-E469-22D83D374686}"/>
                </a:ext>
              </a:extLst>
            </p:cNvPr>
            <p:cNvSpPr/>
            <p:nvPr/>
          </p:nvSpPr>
          <p:spPr>
            <a:xfrm rot="10800000">
              <a:off x="1371600" y="2362200"/>
              <a:ext cx="533400" cy="304800"/>
            </a:xfrm>
            <a:prstGeom prst="triangle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6381CB0-A8FE-CF53-8368-28AA6447DCF9}"/>
              </a:ext>
            </a:extLst>
          </p:cNvPr>
          <p:cNvGrpSpPr/>
          <p:nvPr/>
        </p:nvGrpSpPr>
        <p:grpSpPr>
          <a:xfrm>
            <a:off x="8230074" y="1359310"/>
            <a:ext cx="1423221" cy="628595"/>
            <a:chOff x="457200" y="1828800"/>
            <a:chExt cx="2362200" cy="838200"/>
          </a:xfrm>
        </p:grpSpPr>
        <p:sp>
          <p:nvSpPr>
            <p:cNvPr id="102" name="Прямоугольник: скругленные углы 101">
              <a:extLst>
                <a:ext uri="{FF2B5EF4-FFF2-40B4-BE49-F238E27FC236}">
                  <a16:creationId xmlns:a16="http://schemas.microsoft.com/office/drawing/2014/main" id="{55BB4224-2311-7611-1E8D-61C8D6068470}"/>
                </a:ext>
              </a:extLst>
            </p:cNvPr>
            <p:cNvSpPr/>
            <p:nvPr/>
          </p:nvSpPr>
          <p:spPr>
            <a:xfrm>
              <a:off x="457200" y="1828800"/>
              <a:ext cx="2362200" cy="533400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3" name="Равнобедренный треугольник 102">
              <a:extLst>
                <a:ext uri="{FF2B5EF4-FFF2-40B4-BE49-F238E27FC236}">
                  <a16:creationId xmlns:a16="http://schemas.microsoft.com/office/drawing/2014/main" id="{1764D599-2481-0839-A854-8B692B024CCC}"/>
                </a:ext>
              </a:extLst>
            </p:cNvPr>
            <p:cNvSpPr/>
            <p:nvPr/>
          </p:nvSpPr>
          <p:spPr>
            <a:xfrm rot="10800000">
              <a:off x="1371600" y="2362200"/>
              <a:ext cx="533400" cy="304800"/>
            </a:xfrm>
            <a:prstGeom prst="triangle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6872C6E-823D-84E0-564E-CDDBF336FA27}"/>
              </a:ext>
            </a:extLst>
          </p:cNvPr>
          <p:cNvGrpSpPr/>
          <p:nvPr/>
        </p:nvGrpSpPr>
        <p:grpSpPr>
          <a:xfrm>
            <a:off x="10148410" y="1359310"/>
            <a:ext cx="1423221" cy="628595"/>
            <a:chOff x="457200" y="1828800"/>
            <a:chExt cx="2362200" cy="838200"/>
          </a:xfrm>
        </p:grpSpPr>
        <p:sp>
          <p:nvSpPr>
            <p:cNvPr id="100" name="Прямоугольник: скругленные углы 99">
              <a:extLst>
                <a:ext uri="{FF2B5EF4-FFF2-40B4-BE49-F238E27FC236}">
                  <a16:creationId xmlns:a16="http://schemas.microsoft.com/office/drawing/2014/main" id="{47A076AC-BC15-98BE-F7E6-FD1102B6B9BE}"/>
                </a:ext>
              </a:extLst>
            </p:cNvPr>
            <p:cNvSpPr/>
            <p:nvPr/>
          </p:nvSpPr>
          <p:spPr>
            <a:xfrm>
              <a:off x="457200" y="1828800"/>
              <a:ext cx="2362200" cy="533400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Равнобедренный треугольник 100">
              <a:extLst>
                <a:ext uri="{FF2B5EF4-FFF2-40B4-BE49-F238E27FC236}">
                  <a16:creationId xmlns:a16="http://schemas.microsoft.com/office/drawing/2014/main" id="{39DC4089-E6EB-CC6F-5EEE-83063E6FD280}"/>
                </a:ext>
              </a:extLst>
            </p:cNvPr>
            <p:cNvSpPr/>
            <p:nvPr/>
          </p:nvSpPr>
          <p:spPr>
            <a:xfrm rot="10800000">
              <a:off x="1371600" y="2362200"/>
              <a:ext cx="533400" cy="304800"/>
            </a:xfrm>
            <a:prstGeom prst="triangle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D0E553C-C83A-7CCB-40A7-DC27CDCFECDD}"/>
              </a:ext>
            </a:extLst>
          </p:cNvPr>
          <p:cNvCxnSpPr>
            <a:cxnSpLocks/>
          </p:cNvCxnSpPr>
          <p:nvPr/>
        </p:nvCxnSpPr>
        <p:spPr>
          <a:xfrm>
            <a:off x="566049" y="2362200"/>
            <a:ext cx="1100558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4CA311-C618-31F2-E952-C3F885926A07}"/>
              </a:ext>
            </a:extLst>
          </p:cNvPr>
          <p:cNvSpPr txBox="1"/>
          <p:nvPr/>
        </p:nvSpPr>
        <p:spPr>
          <a:xfrm>
            <a:off x="6410032" y="1408713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Детальный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C29B47-E289-E080-658F-3B73B0602671}"/>
              </a:ext>
            </a:extLst>
          </p:cNvPr>
          <p:cNvSpPr txBox="1"/>
          <p:nvPr/>
        </p:nvSpPr>
        <p:spPr>
          <a:xfrm>
            <a:off x="8458200" y="1416804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витрин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15D6F-6114-112C-D9A9-C4CBC1B7E213}"/>
              </a:ext>
            </a:extLst>
          </p:cNvPr>
          <p:cNvSpPr txBox="1"/>
          <p:nvPr/>
        </p:nvSpPr>
        <p:spPr>
          <a:xfrm>
            <a:off x="10363200" y="1416805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отчётов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7" name="Блок-схема: узел 26">
            <a:extLst>
              <a:ext uri="{FF2B5EF4-FFF2-40B4-BE49-F238E27FC236}">
                <a16:creationId xmlns:a16="http://schemas.microsoft.com/office/drawing/2014/main" id="{E6C1A714-E541-11D2-DA5B-E3D81E4A5EEB}"/>
              </a:ext>
            </a:extLst>
          </p:cNvPr>
          <p:cNvSpPr/>
          <p:nvPr/>
        </p:nvSpPr>
        <p:spPr>
          <a:xfrm>
            <a:off x="7007632" y="2339339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Блок-схема: узел 28">
            <a:extLst>
              <a:ext uri="{FF2B5EF4-FFF2-40B4-BE49-F238E27FC236}">
                <a16:creationId xmlns:a16="http://schemas.microsoft.com/office/drawing/2014/main" id="{62E33E1F-8493-05FA-6737-83D7FFE489F0}"/>
              </a:ext>
            </a:extLst>
          </p:cNvPr>
          <p:cNvSpPr/>
          <p:nvPr/>
        </p:nvSpPr>
        <p:spPr>
          <a:xfrm>
            <a:off x="8918824" y="233539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узел 33">
            <a:extLst>
              <a:ext uri="{FF2B5EF4-FFF2-40B4-BE49-F238E27FC236}">
                <a16:creationId xmlns:a16="http://schemas.microsoft.com/office/drawing/2014/main" id="{B040D5B2-EFA4-16AE-A537-1686E4CA9BE1}"/>
              </a:ext>
            </a:extLst>
          </p:cNvPr>
          <p:cNvSpPr/>
          <p:nvPr/>
        </p:nvSpPr>
        <p:spPr>
          <a:xfrm>
            <a:off x="10837160" y="233539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BEFDA72-70BB-A198-D0FC-BACF50B4B4F8}"/>
              </a:ext>
            </a:extLst>
          </p:cNvPr>
          <p:cNvGrpSpPr/>
          <p:nvPr/>
        </p:nvGrpSpPr>
        <p:grpSpPr>
          <a:xfrm>
            <a:off x="2557277" y="1347206"/>
            <a:ext cx="1660761" cy="1029761"/>
            <a:chOff x="549128" y="1355298"/>
            <a:chExt cx="1660761" cy="1029761"/>
          </a:xfrm>
        </p:grpSpPr>
        <p:sp>
          <p:nvSpPr>
            <p:cNvPr id="85" name="Блок-схема: узел 84">
              <a:extLst>
                <a:ext uri="{FF2B5EF4-FFF2-40B4-BE49-F238E27FC236}">
                  <a16:creationId xmlns:a16="http://schemas.microsoft.com/office/drawing/2014/main" id="{BF633D96-DC4E-BD2A-C83B-ED61B95EACD7}"/>
                </a:ext>
              </a:extLst>
            </p:cNvPr>
            <p:cNvSpPr/>
            <p:nvPr/>
          </p:nvSpPr>
          <p:spPr>
            <a:xfrm>
              <a:off x="1254798" y="233934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8" name="Группа 87">
              <a:extLst>
                <a:ext uri="{FF2B5EF4-FFF2-40B4-BE49-F238E27FC236}">
                  <a16:creationId xmlns:a16="http://schemas.microsoft.com/office/drawing/2014/main" id="{01C30018-B2F3-CD18-A992-7B509CF75EBC}"/>
                </a:ext>
              </a:extLst>
            </p:cNvPr>
            <p:cNvGrpSpPr/>
            <p:nvPr/>
          </p:nvGrpSpPr>
          <p:grpSpPr>
            <a:xfrm>
              <a:off x="566049" y="1355298"/>
              <a:ext cx="1423221" cy="628595"/>
              <a:chOff x="457200" y="1828800"/>
              <a:chExt cx="2362200" cy="838200"/>
            </a:xfrm>
          </p:grpSpPr>
          <p:sp>
            <p:nvSpPr>
              <p:cNvPr id="90" name="Прямоугольник: скругленные углы 89">
                <a:extLst>
                  <a:ext uri="{FF2B5EF4-FFF2-40B4-BE49-F238E27FC236}">
                    <a16:creationId xmlns:a16="http://schemas.microsoft.com/office/drawing/2014/main" id="{C420D48A-08DE-CFC3-5170-0B20B53A6D95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1" name="Равнобедренный треугольник 90">
                <a:extLst>
                  <a:ext uri="{FF2B5EF4-FFF2-40B4-BE49-F238E27FC236}">
                    <a16:creationId xmlns:a16="http://schemas.microsoft.com/office/drawing/2014/main" id="{B6C1C230-E796-47EA-198D-6EBAA218CBAB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6F068C6-3DD2-F08D-54D0-928FB0CFCFCC}"/>
                </a:ext>
              </a:extLst>
            </p:cNvPr>
            <p:cNvSpPr txBox="1"/>
            <p:nvPr/>
          </p:nvSpPr>
          <p:spPr>
            <a:xfrm>
              <a:off x="549128" y="1409334"/>
              <a:ext cx="16607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Слой сырых данных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B550996E-3138-7195-DB30-2BD8271AA6D9}"/>
              </a:ext>
            </a:extLst>
          </p:cNvPr>
          <p:cNvGrpSpPr/>
          <p:nvPr/>
        </p:nvGrpSpPr>
        <p:grpSpPr>
          <a:xfrm>
            <a:off x="606679" y="1355298"/>
            <a:ext cx="2099867" cy="1777897"/>
            <a:chOff x="4417753" y="1359825"/>
            <a:chExt cx="2099867" cy="177789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E163815-887B-1686-91E6-77DABF31BBB6}"/>
                </a:ext>
              </a:extLst>
            </p:cNvPr>
            <p:cNvSpPr txBox="1"/>
            <p:nvPr/>
          </p:nvSpPr>
          <p:spPr>
            <a:xfrm>
              <a:off x="4883175" y="2790061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STG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B12C03B6-8953-163D-4F25-D0D437A60173}"/>
                </a:ext>
              </a:extLst>
            </p:cNvPr>
            <p:cNvGrpSpPr/>
            <p:nvPr/>
          </p:nvGrpSpPr>
          <p:grpSpPr>
            <a:xfrm>
              <a:off x="4417753" y="1359825"/>
              <a:ext cx="2099867" cy="1777897"/>
              <a:chOff x="4417753" y="1359825"/>
              <a:chExt cx="2099867" cy="1777897"/>
            </a:xfrm>
          </p:grpSpPr>
          <p:sp>
            <p:nvSpPr>
              <p:cNvPr id="72" name="Блок-схема: узел 71">
                <a:extLst>
                  <a:ext uri="{FF2B5EF4-FFF2-40B4-BE49-F238E27FC236}">
                    <a16:creationId xmlns:a16="http://schemas.microsoft.com/office/drawing/2014/main" id="{D0B29849-AC61-BDC1-96CC-D1A30CCB847A}"/>
                  </a:ext>
                </a:extLst>
              </p:cNvPr>
              <p:cNvSpPr/>
              <p:nvPr/>
            </p:nvSpPr>
            <p:spPr>
              <a:xfrm>
                <a:off x="5092932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77" name="Группа 76">
                <a:extLst>
                  <a:ext uri="{FF2B5EF4-FFF2-40B4-BE49-F238E27FC236}">
                    <a16:creationId xmlns:a16="http://schemas.microsoft.com/office/drawing/2014/main" id="{2DDA8EB7-F289-AB04-204F-B9A5258C16FE}"/>
                  </a:ext>
                </a:extLst>
              </p:cNvPr>
              <p:cNvGrpSpPr/>
              <p:nvPr/>
            </p:nvGrpSpPr>
            <p:grpSpPr>
              <a:xfrm rot="10800000">
                <a:off x="4652134" y="2655448"/>
                <a:ext cx="927314" cy="482274"/>
                <a:chOff x="833203" y="1555442"/>
                <a:chExt cx="1986197" cy="1014261"/>
              </a:xfrm>
              <a:solidFill>
                <a:srgbClr val="2964FF"/>
              </a:solidFill>
            </p:grpSpPr>
            <p:sp>
              <p:nvSpPr>
                <p:cNvPr id="83" name="Прямоугольник: скругленные углы 82">
                  <a:extLst>
                    <a:ext uri="{FF2B5EF4-FFF2-40B4-BE49-F238E27FC236}">
                      <a16:creationId xmlns:a16="http://schemas.microsoft.com/office/drawing/2014/main" id="{9F92130D-C320-B053-7831-378B6597A7D0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4" name="Равнобедренный треугольник 83">
                  <a:extLst>
                    <a:ext uri="{FF2B5EF4-FFF2-40B4-BE49-F238E27FC236}">
                      <a16:creationId xmlns:a16="http://schemas.microsoft.com/office/drawing/2014/main" id="{5495ED66-12CD-3477-0CE4-3942F55E0C32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66701C2-40DF-DEEC-B128-CC8523983380}"/>
                  </a:ext>
                </a:extLst>
              </p:cNvPr>
              <p:cNvSpPr txBox="1"/>
              <p:nvPr/>
            </p:nvSpPr>
            <p:spPr>
              <a:xfrm>
                <a:off x="4871307" y="2808392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STG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9" name="Группа 78">
                <a:extLst>
                  <a:ext uri="{FF2B5EF4-FFF2-40B4-BE49-F238E27FC236}">
                    <a16:creationId xmlns:a16="http://schemas.microsoft.com/office/drawing/2014/main" id="{D4A96EDB-9868-0202-46D4-F9B4FFF41F0B}"/>
                  </a:ext>
                </a:extLst>
              </p:cNvPr>
              <p:cNvGrpSpPr/>
              <p:nvPr/>
            </p:nvGrpSpPr>
            <p:grpSpPr>
              <a:xfrm>
                <a:off x="4417753" y="1359825"/>
                <a:ext cx="1423221" cy="628595"/>
                <a:chOff x="457200" y="1828800"/>
                <a:chExt cx="2362200" cy="838200"/>
              </a:xfrm>
            </p:grpSpPr>
            <p:sp>
              <p:nvSpPr>
                <p:cNvPr id="81" name="Прямоугольник: скругленные углы 80">
                  <a:extLst>
                    <a:ext uri="{FF2B5EF4-FFF2-40B4-BE49-F238E27FC236}">
                      <a16:creationId xmlns:a16="http://schemas.microsoft.com/office/drawing/2014/main" id="{D06E7FBC-6216-4A73-83E5-BC248FAAF396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2" name="Равнобедренный треугольник 81">
                  <a:extLst>
                    <a:ext uri="{FF2B5EF4-FFF2-40B4-BE49-F238E27FC236}">
                      <a16:creationId xmlns:a16="http://schemas.microsoft.com/office/drawing/2014/main" id="{FE5831B7-240B-D8CB-8688-8F297264CF22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F89C56-3BF6-D194-19CC-A49457C7E29B}"/>
                  </a:ext>
                </a:extLst>
              </p:cNvPr>
              <p:cNvSpPr txBox="1"/>
              <p:nvPr/>
            </p:nvSpPr>
            <p:spPr>
              <a:xfrm>
                <a:off x="4496874" y="1409955"/>
                <a:ext cx="202074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2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Временный слой</a:t>
                </a:r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829C92B2-6DE9-2801-F06E-70FC55B84B27}"/>
              </a:ext>
            </a:extLst>
          </p:cNvPr>
          <p:cNvGrpSpPr/>
          <p:nvPr/>
        </p:nvGrpSpPr>
        <p:grpSpPr>
          <a:xfrm>
            <a:off x="4534754" y="1347206"/>
            <a:ext cx="1549564" cy="1030354"/>
            <a:chOff x="2507973" y="1354705"/>
            <a:chExt cx="1549564" cy="1030354"/>
          </a:xfrm>
        </p:grpSpPr>
        <p:sp>
          <p:nvSpPr>
            <p:cNvPr id="58" name="Блок-схема: узел 57">
              <a:extLst>
                <a:ext uri="{FF2B5EF4-FFF2-40B4-BE49-F238E27FC236}">
                  <a16:creationId xmlns:a16="http://schemas.microsoft.com/office/drawing/2014/main" id="{4B08BBD6-DFD9-3D65-42A2-BC4A9A600AAE}"/>
                </a:ext>
              </a:extLst>
            </p:cNvPr>
            <p:cNvSpPr/>
            <p:nvPr/>
          </p:nvSpPr>
          <p:spPr>
            <a:xfrm>
              <a:off x="3173865" y="233934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E7D89F54-605C-69C8-00A2-488A403CF5EB}"/>
                </a:ext>
              </a:extLst>
            </p:cNvPr>
            <p:cNvGrpSpPr/>
            <p:nvPr/>
          </p:nvGrpSpPr>
          <p:grpSpPr>
            <a:xfrm>
              <a:off x="2507973" y="1354705"/>
              <a:ext cx="1423221" cy="628595"/>
              <a:chOff x="457200" y="1828800"/>
              <a:chExt cx="2362200" cy="838200"/>
            </a:xfrm>
          </p:grpSpPr>
          <p:sp>
            <p:nvSpPr>
              <p:cNvPr id="64" name="Прямоугольник: скругленные углы 63">
                <a:extLst>
                  <a:ext uri="{FF2B5EF4-FFF2-40B4-BE49-F238E27FC236}">
                    <a16:creationId xmlns:a16="http://schemas.microsoft.com/office/drawing/2014/main" id="{47F9532D-23BB-C58A-7CBB-0B0D41A73D8B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5" name="Равнобедренный треугольник 64">
                <a:extLst>
                  <a:ext uri="{FF2B5EF4-FFF2-40B4-BE49-F238E27FC236}">
                    <a16:creationId xmlns:a16="http://schemas.microsoft.com/office/drawing/2014/main" id="{9DE0A1B4-4F3A-15FD-262B-9148CE8EE1EE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C0E5E38-A939-687C-A8C2-344CF7212C3C}"/>
                </a:ext>
              </a:extLst>
            </p:cNvPr>
            <p:cNvSpPr txBox="1"/>
            <p:nvPr/>
          </p:nvSpPr>
          <p:spPr>
            <a:xfrm>
              <a:off x="2586480" y="1408741"/>
              <a:ext cx="14710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Слой подготовки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397DF207-55D9-91A2-6A5D-C0ABEFE5E903}"/>
              </a:ext>
            </a:extLst>
          </p:cNvPr>
          <p:cNvSpPr txBox="1"/>
          <p:nvPr/>
        </p:nvSpPr>
        <p:spPr>
          <a:xfrm>
            <a:off x="555109" y="3520578"/>
            <a:ext cx="70539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2964FF"/>
              </a:buClr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Staging Layer представляет собой временный слой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DWH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который используется для временного хранения данных, полученных из различных источников.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delta_tablename –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таблицы для хранения данных ежедневной дельты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load_tablename/viewname –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опциональные таблицы или представления с предобработанными данными или с присоединёнными данными из других таблиц (например, справочников) 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buClr>
                <a:srgbClr val="2964FF"/>
              </a:buClr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Основная цель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–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отбор инкремента исходных данных относительно уже загруженных в детальный слой.</a:t>
            </a: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D510C307-D707-4240-24AA-CF8FA2921D60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68A54D7C-6F8F-01F6-0433-F61598AC0254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475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Прямоугольник: скругленные углы 113">
            <a:extLst>
              <a:ext uri="{FF2B5EF4-FFF2-40B4-BE49-F238E27FC236}">
                <a16:creationId xmlns:a16="http://schemas.microsoft.com/office/drawing/2014/main" id="{F09ACA5D-0A01-31AC-E9DD-013BAC4831FD}"/>
              </a:ext>
            </a:extLst>
          </p:cNvPr>
          <p:cNvSpPr/>
          <p:nvPr/>
        </p:nvSpPr>
        <p:spPr>
          <a:xfrm>
            <a:off x="2341797" y="3352800"/>
            <a:ext cx="6577028" cy="3146135"/>
          </a:xfrm>
          <a:prstGeom prst="round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923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1.3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Слои хранения и предоставления данных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98267CBC-41DB-63BE-BF93-C8361A41634F}"/>
              </a:ext>
            </a:extLst>
          </p:cNvPr>
          <p:cNvCxnSpPr>
            <a:cxnSpLocks/>
          </p:cNvCxnSpPr>
          <p:nvPr/>
        </p:nvCxnSpPr>
        <p:spPr>
          <a:xfrm flipV="1">
            <a:off x="3268574" y="3200400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03FE570-FF10-95C1-3C2A-12CF30A9E1F1}"/>
              </a:ext>
            </a:extLst>
          </p:cNvPr>
          <p:cNvGrpSpPr/>
          <p:nvPr/>
        </p:nvGrpSpPr>
        <p:grpSpPr>
          <a:xfrm>
            <a:off x="566049" y="1347206"/>
            <a:ext cx="11005582" cy="1785989"/>
            <a:chOff x="566049" y="1347206"/>
            <a:chExt cx="11005582" cy="1785989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8A6DB200-AC16-A177-7E65-CDBC44F8F364}"/>
                </a:ext>
              </a:extLst>
            </p:cNvPr>
            <p:cNvGrpSpPr/>
            <p:nvPr/>
          </p:nvGrpSpPr>
          <p:grpSpPr>
            <a:xfrm>
              <a:off x="6316763" y="1355298"/>
              <a:ext cx="1423221" cy="628595"/>
              <a:chOff x="457200" y="1828800"/>
              <a:chExt cx="2362200" cy="838200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869BE455-B4CA-A829-33CB-AADD73CC266B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0" name="Равнобедренный треугольник 109">
                <a:extLst>
                  <a:ext uri="{FF2B5EF4-FFF2-40B4-BE49-F238E27FC236}">
                    <a16:creationId xmlns:a16="http://schemas.microsoft.com/office/drawing/2014/main" id="{615B3C16-C491-E559-60F5-7380D7DCD718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C9A66691-125E-DCC9-BB06-A447AEEC3F99}"/>
                </a:ext>
              </a:extLst>
            </p:cNvPr>
            <p:cNvGrpSpPr/>
            <p:nvPr/>
          </p:nvGrpSpPr>
          <p:grpSpPr>
            <a:xfrm>
              <a:off x="8230074" y="1359310"/>
              <a:ext cx="1423221" cy="628595"/>
              <a:chOff x="457200" y="1828800"/>
              <a:chExt cx="2362200" cy="838200"/>
            </a:xfrm>
          </p:grpSpPr>
          <p:sp>
            <p:nvSpPr>
              <p:cNvPr id="107" name="Прямоугольник: скругленные углы 106">
                <a:extLst>
                  <a:ext uri="{FF2B5EF4-FFF2-40B4-BE49-F238E27FC236}">
                    <a16:creationId xmlns:a16="http://schemas.microsoft.com/office/drawing/2014/main" id="{54FC4317-3AFC-B6E5-88AA-34842DFE7852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Равнобедренный треугольник 107">
                <a:extLst>
                  <a:ext uri="{FF2B5EF4-FFF2-40B4-BE49-F238E27FC236}">
                    <a16:creationId xmlns:a16="http://schemas.microsoft.com/office/drawing/2014/main" id="{CBB593E7-75D8-3756-D762-9C1C05BA8D28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035332B8-3FCC-8D65-61A5-C1B4FFB9607A}"/>
                </a:ext>
              </a:extLst>
            </p:cNvPr>
            <p:cNvGrpSpPr/>
            <p:nvPr/>
          </p:nvGrpSpPr>
          <p:grpSpPr>
            <a:xfrm>
              <a:off x="10148410" y="1359310"/>
              <a:ext cx="1423221" cy="628595"/>
              <a:chOff x="457200" y="1828800"/>
              <a:chExt cx="2362200" cy="838200"/>
            </a:xfrm>
          </p:grpSpPr>
          <p:sp>
            <p:nvSpPr>
              <p:cNvPr id="105" name="Прямоугольник: скругленные углы 104">
                <a:extLst>
                  <a:ext uri="{FF2B5EF4-FFF2-40B4-BE49-F238E27FC236}">
                    <a16:creationId xmlns:a16="http://schemas.microsoft.com/office/drawing/2014/main" id="{E90435AA-B94A-4D8B-45D9-35734DB8C186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6" name="Равнобедренный треугольник 105">
                <a:extLst>
                  <a:ext uri="{FF2B5EF4-FFF2-40B4-BE49-F238E27FC236}">
                    <a16:creationId xmlns:a16="http://schemas.microsoft.com/office/drawing/2014/main" id="{51794504-2A6A-E806-5E73-C458CF8061EF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266957DE-264A-CA24-C865-94A0649244E8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9" y="2362200"/>
              <a:ext cx="1100558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Блок-схема: узел 49">
              <a:extLst>
                <a:ext uri="{FF2B5EF4-FFF2-40B4-BE49-F238E27FC236}">
                  <a16:creationId xmlns:a16="http://schemas.microsoft.com/office/drawing/2014/main" id="{387B0BDE-99BD-2E9A-2A20-F7F135F258C7}"/>
                </a:ext>
              </a:extLst>
            </p:cNvPr>
            <p:cNvSpPr/>
            <p:nvPr/>
          </p:nvSpPr>
          <p:spPr>
            <a:xfrm>
              <a:off x="7007632" y="23393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Блок-схема: узел 50">
              <a:extLst>
                <a:ext uri="{FF2B5EF4-FFF2-40B4-BE49-F238E27FC236}">
                  <a16:creationId xmlns:a16="http://schemas.microsoft.com/office/drawing/2014/main" id="{D887DF9B-D315-8895-3F05-CE59A3DB5314}"/>
                </a:ext>
              </a:extLst>
            </p:cNvPr>
            <p:cNvSpPr/>
            <p:nvPr/>
          </p:nvSpPr>
          <p:spPr>
            <a:xfrm>
              <a:off x="8918824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Блок-схема: узел 51">
              <a:extLst>
                <a:ext uri="{FF2B5EF4-FFF2-40B4-BE49-F238E27FC236}">
                  <a16:creationId xmlns:a16="http://schemas.microsoft.com/office/drawing/2014/main" id="{519C220D-2F39-BCAB-BF55-78313A6AEF17}"/>
                </a:ext>
              </a:extLst>
            </p:cNvPr>
            <p:cNvSpPr/>
            <p:nvPr/>
          </p:nvSpPr>
          <p:spPr>
            <a:xfrm>
              <a:off x="10837160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91F931AB-20BA-F5CA-EC9A-E314B8AFB51C}"/>
                </a:ext>
              </a:extLst>
            </p:cNvPr>
            <p:cNvCxnSpPr/>
            <p:nvPr/>
          </p:nvCxnSpPr>
          <p:spPr>
            <a:xfrm>
              <a:off x="2116208" y="2931577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437454E1-0F37-EB8E-EA87-C03948D5D7EE}"/>
                </a:ext>
              </a:extLst>
            </p:cNvPr>
            <p:cNvGrpSpPr/>
            <p:nvPr/>
          </p:nvGrpSpPr>
          <p:grpSpPr>
            <a:xfrm>
              <a:off x="2574198" y="1347206"/>
              <a:ext cx="1693711" cy="1782424"/>
              <a:chOff x="566049" y="1355298"/>
              <a:chExt cx="1693711" cy="1782424"/>
            </a:xfrm>
          </p:grpSpPr>
          <p:sp>
            <p:nvSpPr>
              <p:cNvPr id="90" name="Блок-схема: узел 89">
                <a:extLst>
                  <a:ext uri="{FF2B5EF4-FFF2-40B4-BE49-F238E27FC236}">
                    <a16:creationId xmlns:a16="http://schemas.microsoft.com/office/drawing/2014/main" id="{393E46C9-5077-C246-5AA7-E272EEBB1648}"/>
                  </a:ext>
                </a:extLst>
              </p:cNvPr>
              <p:cNvSpPr/>
              <p:nvPr/>
            </p:nvSpPr>
            <p:spPr>
              <a:xfrm>
                <a:off x="1254798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91" name="Группа 90">
                <a:extLst>
                  <a:ext uri="{FF2B5EF4-FFF2-40B4-BE49-F238E27FC236}">
                    <a16:creationId xmlns:a16="http://schemas.microsoft.com/office/drawing/2014/main" id="{C84C14D6-B840-EFFA-3F15-3B7CDC35316A}"/>
                  </a:ext>
                </a:extLst>
              </p:cNvPr>
              <p:cNvGrpSpPr/>
              <p:nvPr/>
            </p:nvGrpSpPr>
            <p:grpSpPr>
              <a:xfrm rot="10800000">
                <a:off x="814000" y="2655448"/>
                <a:ext cx="927314" cy="482274"/>
                <a:chOff x="833203" y="1555442"/>
                <a:chExt cx="1986197" cy="1014261"/>
              </a:xfrm>
            </p:grpSpPr>
            <p:sp>
              <p:nvSpPr>
                <p:cNvPr id="97" name="Прямоугольник: скругленные углы 96">
                  <a:extLst>
                    <a:ext uri="{FF2B5EF4-FFF2-40B4-BE49-F238E27FC236}">
                      <a16:creationId xmlns:a16="http://schemas.microsoft.com/office/drawing/2014/main" id="{163719F4-F5C1-9E05-644E-7C136F93116E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8" name="Равнобедренный треугольник 97">
                  <a:extLst>
                    <a:ext uri="{FF2B5EF4-FFF2-40B4-BE49-F238E27FC236}">
                      <a16:creationId xmlns:a16="http://schemas.microsoft.com/office/drawing/2014/main" id="{6ADAD693-AE67-B244-08C9-115554D943AF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A2E28A-CA4F-D32A-FE48-B10D93B2684C}"/>
                  </a:ext>
                </a:extLst>
              </p:cNvPr>
              <p:cNvSpPr txBox="1"/>
              <p:nvPr/>
            </p:nvSpPr>
            <p:spPr>
              <a:xfrm>
                <a:off x="1035783" y="2785935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RAW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3" name="Группа 92">
                <a:extLst>
                  <a:ext uri="{FF2B5EF4-FFF2-40B4-BE49-F238E27FC236}">
                    <a16:creationId xmlns:a16="http://schemas.microsoft.com/office/drawing/2014/main" id="{A80D36C5-66F5-D6A1-FB83-196765D3B1C3}"/>
                  </a:ext>
                </a:extLst>
              </p:cNvPr>
              <p:cNvGrpSpPr/>
              <p:nvPr/>
            </p:nvGrpSpPr>
            <p:grpSpPr>
              <a:xfrm>
                <a:off x="566049" y="1355298"/>
                <a:ext cx="1423221" cy="628595"/>
                <a:chOff x="457200" y="1828800"/>
                <a:chExt cx="2362200" cy="838200"/>
              </a:xfrm>
            </p:grpSpPr>
            <p:sp>
              <p:nvSpPr>
                <p:cNvPr id="95" name="Прямоугольник: скругленные углы 94">
                  <a:extLst>
                    <a:ext uri="{FF2B5EF4-FFF2-40B4-BE49-F238E27FC236}">
                      <a16:creationId xmlns:a16="http://schemas.microsoft.com/office/drawing/2014/main" id="{2D9ADA59-2E5B-878C-EA8D-B6BA15DDF9A5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6" name="Равнобедренный треугольник 95">
                  <a:extLst>
                    <a:ext uri="{FF2B5EF4-FFF2-40B4-BE49-F238E27FC236}">
                      <a16:creationId xmlns:a16="http://schemas.microsoft.com/office/drawing/2014/main" id="{905C8BD7-3656-4D3F-D932-41B1EE5B3EBF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67" name="Группа 66">
              <a:extLst>
                <a:ext uri="{FF2B5EF4-FFF2-40B4-BE49-F238E27FC236}">
                  <a16:creationId xmlns:a16="http://schemas.microsoft.com/office/drawing/2014/main" id="{2835F14B-EF93-271F-6AC0-BDC4E7B389C2}"/>
                </a:ext>
              </a:extLst>
            </p:cNvPr>
            <p:cNvGrpSpPr/>
            <p:nvPr/>
          </p:nvGrpSpPr>
          <p:grpSpPr>
            <a:xfrm>
              <a:off x="606679" y="1355298"/>
              <a:ext cx="1689399" cy="1777897"/>
              <a:chOff x="4417753" y="1359825"/>
              <a:chExt cx="1689399" cy="177789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60FA23-E204-0ED1-FB9A-202CD877387C}"/>
                  </a:ext>
                </a:extLst>
              </p:cNvPr>
              <p:cNvSpPr txBox="1"/>
              <p:nvPr/>
            </p:nvSpPr>
            <p:spPr>
              <a:xfrm>
                <a:off x="4883175" y="2790061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STG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0" name="Группа 79">
                <a:extLst>
                  <a:ext uri="{FF2B5EF4-FFF2-40B4-BE49-F238E27FC236}">
                    <a16:creationId xmlns:a16="http://schemas.microsoft.com/office/drawing/2014/main" id="{0C7FF28E-91FC-8EED-45B8-6592C3F573DF}"/>
                  </a:ext>
                </a:extLst>
              </p:cNvPr>
              <p:cNvGrpSpPr/>
              <p:nvPr/>
            </p:nvGrpSpPr>
            <p:grpSpPr>
              <a:xfrm>
                <a:off x="4417753" y="1359825"/>
                <a:ext cx="1677531" cy="1777897"/>
                <a:chOff x="4417753" y="1359825"/>
                <a:chExt cx="1677531" cy="1777897"/>
              </a:xfrm>
            </p:grpSpPr>
            <p:sp>
              <p:nvSpPr>
                <p:cNvPr id="81" name="Блок-схема: узел 80">
                  <a:extLst>
                    <a:ext uri="{FF2B5EF4-FFF2-40B4-BE49-F238E27FC236}">
                      <a16:creationId xmlns:a16="http://schemas.microsoft.com/office/drawing/2014/main" id="{F72ED8B8-C94A-1637-F558-3352B2FE7CBA}"/>
                    </a:ext>
                  </a:extLst>
                </p:cNvPr>
                <p:cNvSpPr/>
                <p:nvPr/>
              </p:nvSpPr>
              <p:spPr>
                <a:xfrm>
                  <a:off x="5092932" y="2339340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82" name="Группа 81">
                  <a:extLst>
                    <a:ext uri="{FF2B5EF4-FFF2-40B4-BE49-F238E27FC236}">
                      <a16:creationId xmlns:a16="http://schemas.microsoft.com/office/drawing/2014/main" id="{C1D0AF1A-22A6-E2D5-8A37-8CA9E8A9BBC1}"/>
                    </a:ext>
                  </a:extLst>
                </p:cNvPr>
                <p:cNvGrpSpPr/>
                <p:nvPr/>
              </p:nvGrpSpPr>
              <p:grpSpPr>
                <a:xfrm rot="10800000">
                  <a:off x="4652134" y="2655448"/>
                  <a:ext cx="927314" cy="482274"/>
                  <a:chOff x="833203" y="1555442"/>
                  <a:chExt cx="1986197" cy="1014261"/>
                </a:xfrm>
                <a:solidFill>
                  <a:srgbClr val="2964FF"/>
                </a:solidFill>
              </p:grpSpPr>
              <p:sp>
                <p:nvSpPr>
                  <p:cNvPr id="88" name="Прямоугольник: скругленные углы 87">
                    <a:extLst>
                      <a:ext uri="{FF2B5EF4-FFF2-40B4-BE49-F238E27FC236}">
                        <a16:creationId xmlns:a16="http://schemas.microsoft.com/office/drawing/2014/main" id="{E3774F1B-4B7D-FDF9-D83C-57798DEAD9F6}"/>
                      </a:ext>
                    </a:extLst>
                  </p:cNvPr>
                  <p:cNvSpPr/>
                  <p:nvPr/>
                </p:nvSpPr>
                <p:spPr>
                  <a:xfrm>
                    <a:off x="833203" y="1555442"/>
                    <a:ext cx="1986197" cy="80676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9" name="Равнобедренный треугольник 88">
                    <a:extLst>
                      <a:ext uri="{FF2B5EF4-FFF2-40B4-BE49-F238E27FC236}">
                        <a16:creationId xmlns:a16="http://schemas.microsoft.com/office/drawing/2014/main" id="{DE6A91F0-9187-46ED-76E5-0F8774606C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35775" y="2362207"/>
                    <a:ext cx="381054" cy="207496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6F6479-B63C-B476-85A1-6099F19CFB0C}"/>
                    </a:ext>
                  </a:extLst>
                </p:cNvPr>
                <p:cNvSpPr txBox="1"/>
                <p:nvPr/>
              </p:nvSpPr>
              <p:spPr>
                <a:xfrm>
                  <a:off x="4871307" y="2808392"/>
                  <a:ext cx="1223977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300" kern="0" spc="-5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STG</a:t>
                  </a:r>
                  <a:endParaRPr lang="ru-RU" sz="13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4" name="Группа 83">
                  <a:extLst>
                    <a:ext uri="{FF2B5EF4-FFF2-40B4-BE49-F238E27FC236}">
                      <a16:creationId xmlns:a16="http://schemas.microsoft.com/office/drawing/2014/main" id="{6E7D38D9-C5D5-7C4D-F648-7D697470F4DC}"/>
                    </a:ext>
                  </a:extLst>
                </p:cNvPr>
                <p:cNvGrpSpPr/>
                <p:nvPr/>
              </p:nvGrpSpPr>
              <p:grpSpPr>
                <a:xfrm>
                  <a:off x="4417753" y="1359825"/>
                  <a:ext cx="1423221" cy="628595"/>
                  <a:chOff x="457200" y="1828800"/>
                  <a:chExt cx="2362200" cy="838200"/>
                </a:xfrm>
              </p:grpSpPr>
              <p:sp>
                <p:nvSpPr>
                  <p:cNvPr id="86" name="Прямоугольник: скругленные углы 85">
                    <a:extLst>
                      <a:ext uri="{FF2B5EF4-FFF2-40B4-BE49-F238E27FC236}">
                        <a16:creationId xmlns:a16="http://schemas.microsoft.com/office/drawing/2014/main" id="{C09102FE-8C20-87EA-7A80-17AAF445AA46}"/>
                      </a:ext>
                    </a:extLst>
                  </p:cNvPr>
                  <p:cNvSpPr/>
                  <p:nvPr/>
                </p:nvSpPr>
                <p:spPr>
                  <a:xfrm>
                    <a:off x="457200" y="1828800"/>
                    <a:ext cx="2362200" cy="533400"/>
                  </a:xfrm>
                  <a:prstGeom prst="roundRect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7" name="Равнобедренный треугольник 86">
                    <a:extLst>
                      <a:ext uri="{FF2B5EF4-FFF2-40B4-BE49-F238E27FC236}">
                        <a16:creationId xmlns:a16="http://schemas.microsoft.com/office/drawing/2014/main" id="{84F4772B-AD78-A2A8-7172-9EB2251E38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71600" y="2362200"/>
                    <a:ext cx="533400" cy="304800"/>
                  </a:xfrm>
                  <a:prstGeom prst="triangle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  <p:grpSp>
          <p:nvGrpSpPr>
            <p:cNvPr id="69" name="Группа 68">
              <a:extLst>
                <a:ext uri="{FF2B5EF4-FFF2-40B4-BE49-F238E27FC236}">
                  <a16:creationId xmlns:a16="http://schemas.microsoft.com/office/drawing/2014/main" id="{F8519380-F9E7-AAA7-76CE-10DDE47E8FFA}"/>
                </a:ext>
              </a:extLst>
            </p:cNvPr>
            <p:cNvGrpSpPr/>
            <p:nvPr/>
          </p:nvGrpSpPr>
          <p:grpSpPr>
            <a:xfrm>
              <a:off x="4534754" y="1347206"/>
              <a:ext cx="1423221" cy="1030354"/>
              <a:chOff x="2507973" y="1354705"/>
              <a:chExt cx="1423221" cy="1030354"/>
            </a:xfrm>
          </p:grpSpPr>
          <p:sp>
            <p:nvSpPr>
              <p:cNvPr id="70" name="Блок-схема: узел 69">
                <a:extLst>
                  <a:ext uri="{FF2B5EF4-FFF2-40B4-BE49-F238E27FC236}">
                    <a16:creationId xmlns:a16="http://schemas.microsoft.com/office/drawing/2014/main" id="{461526E2-B444-594E-F7E6-01D06514C41A}"/>
                  </a:ext>
                </a:extLst>
              </p:cNvPr>
              <p:cNvSpPr/>
              <p:nvPr/>
            </p:nvSpPr>
            <p:spPr>
              <a:xfrm>
                <a:off x="3173865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73" name="Группа 72">
                <a:extLst>
                  <a:ext uri="{FF2B5EF4-FFF2-40B4-BE49-F238E27FC236}">
                    <a16:creationId xmlns:a16="http://schemas.microsoft.com/office/drawing/2014/main" id="{21ACE0F6-9DA6-51A6-3A01-6B84E4699EB9}"/>
                  </a:ext>
                </a:extLst>
              </p:cNvPr>
              <p:cNvGrpSpPr/>
              <p:nvPr/>
            </p:nvGrpSpPr>
            <p:grpSpPr>
              <a:xfrm>
                <a:off x="2507973" y="1354705"/>
                <a:ext cx="1423221" cy="628595"/>
                <a:chOff x="457200" y="1828800"/>
                <a:chExt cx="2362200" cy="838200"/>
              </a:xfrm>
            </p:grpSpPr>
            <p:sp>
              <p:nvSpPr>
                <p:cNvPr id="75" name="Прямоугольник: скругленные углы 74">
                  <a:extLst>
                    <a:ext uri="{FF2B5EF4-FFF2-40B4-BE49-F238E27FC236}">
                      <a16:creationId xmlns:a16="http://schemas.microsoft.com/office/drawing/2014/main" id="{282B6D53-1567-62A3-310F-3E78FE612CA9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6" name="Равнобедренный треугольник 75">
                  <a:extLst>
                    <a:ext uri="{FF2B5EF4-FFF2-40B4-BE49-F238E27FC236}">
                      <a16:creationId xmlns:a16="http://schemas.microsoft.com/office/drawing/2014/main" id="{10484353-2B40-6DB4-2E0D-41E5EE0D0554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2A606406-F157-9768-D2D3-DD941741C54B}"/>
              </a:ext>
            </a:extLst>
          </p:cNvPr>
          <p:cNvSpPr txBox="1"/>
          <p:nvPr/>
        </p:nvSpPr>
        <p:spPr>
          <a:xfrm>
            <a:off x="2764356" y="3522860"/>
            <a:ext cx="579952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2964FF"/>
              </a:buClr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слой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“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сырых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”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данных, собранных из системы-источника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buClr>
                <a:srgbClr val="2964FF"/>
              </a:buClr>
            </a:pP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Хранит исходные данные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(as-is)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полученные из различных источников, без какой-либо обработки или преобразования.</a:t>
            </a:r>
          </a:p>
          <a:p>
            <a:pPr marL="285750" indent="-285750" algn="just" fontAlgn="base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Используется для анализа и перегрузки данных.</a:t>
            </a:r>
          </a:p>
          <a:p>
            <a:pPr algn="just" fontAlgn="base">
              <a:buClr>
                <a:srgbClr val="2964FF"/>
              </a:buClr>
            </a:pP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 fontAlgn="base">
              <a:buClr>
                <a:srgbClr val="2964FF"/>
              </a:buClr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Иногда необходимо исследование “сырых” данных, потому что при трансформации и агрегации некоторые закономерности в данных теряются. В этом случае нужно обращаться к RAW-данным. Также этот слой пригодится, если мы сделали какую-либо ошибку в расчётах и необходимо перезагрузить данные.</a:t>
            </a: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71F1CFCA-8A73-2067-A9CA-444155B4D25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8C6E2CC9-0D26-297B-8925-8F357731727C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8BDF6-7043-7FF1-E751-F4BD9B5449F5}"/>
              </a:ext>
            </a:extLst>
          </p:cNvPr>
          <p:cNvSpPr txBox="1"/>
          <p:nvPr/>
        </p:nvSpPr>
        <p:spPr>
          <a:xfrm>
            <a:off x="685800" y="1405428"/>
            <a:ext cx="2020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Временный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E5B5E-3A8D-7162-BE74-BB63FFF69C4E}"/>
              </a:ext>
            </a:extLst>
          </p:cNvPr>
          <p:cNvSpPr txBox="1"/>
          <p:nvPr/>
        </p:nvSpPr>
        <p:spPr>
          <a:xfrm>
            <a:off x="2557277" y="1401242"/>
            <a:ext cx="16607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сырых данных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3A0ED-5C2D-6D1A-C1F0-D2E6B099F2B8}"/>
              </a:ext>
            </a:extLst>
          </p:cNvPr>
          <p:cNvSpPr txBox="1"/>
          <p:nvPr/>
        </p:nvSpPr>
        <p:spPr>
          <a:xfrm>
            <a:off x="4613261" y="1401242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подготовки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0ECF0-F6EC-40D3-2269-0B51C920F993}"/>
              </a:ext>
            </a:extLst>
          </p:cNvPr>
          <p:cNvSpPr txBox="1"/>
          <p:nvPr/>
        </p:nvSpPr>
        <p:spPr>
          <a:xfrm>
            <a:off x="6410032" y="1408713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Детальный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55828-D432-FECB-DC25-D2074847BE8A}"/>
              </a:ext>
            </a:extLst>
          </p:cNvPr>
          <p:cNvSpPr txBox="1"/>
          <p:nvPr/>
        </p:nvSpPr>
        <p:spPr>
          <a:xfrm>
            <a:off x="8458200" y="1416804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витрин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0E38B-FA5D-173A-F3FF-4C9B080B9ADF}"/>
              </a:ext>
            </a:extLst>
          </p:cNvPr>
          <p:cNvSpPr txBox="1"/>
          <p:nvPr/>
        </p:nvSpPr>
        <p:spPr>
          <a:xfrm>
            <a:off x="10363200" y="1416805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отчётов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2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Прямоугольник: скругленные углы 118">
            <a:extLst>
              <a:ext uri="{FF2B5EF4-FFF2-40B4-BE49-F238E27FC236}">
                <a16:creationId xmlns:a16="http://schemas.microsoft.com/office/drawing/2014/main" id="{196D31C8-D970-178E-170B-C04BD05FE6C5}"/>
              </a:ext>
            </a:extLst>
          </p:cNvPr>
          <p:cNvSpPr/>
          <p:nvPr/>
        </p:nvSpPr>
        <p:spPr>
          <a:xfrm>
            <a:off x="4244221" y="3357398"/>
            <a:ext cx="6416343" cy="3146135"/>
          </a:xfrm>
          <a:prstGeom prst="round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923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1.3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Слои хранения и предоставления данных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98267CBC-41DB-63BE-BF93-C8361A41634F}"/>
              </a:ext>
            </a:extLst>
          </p:cNvPr>
          <p:cNvCxnSpPr>
            <a:cxnSpLocks/>
          </p:cNvCxnSpPr>
          <p:nvPr/>
        </p:nvCxnSpPr>
        <p:spPr>
          <a:xfrm flipV="1">
            <a:off x="5223505" y="3204998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B64AF57-2FD9-8706-C647-E5E57F5DBDCD}"/>
              </a:ext>
            </a:extLst>
          </p:cNvPr>
          <p:cNvGrpSpPr/>
          <p:nvPr/>
        </p:nvGrpSpPr>
        <p:grpSpPr>
          <a:xfrm>
            <a:off x="566049" y="1347206"/>
            <a:ext cx="11005582" cy="1785989"/>
            <a:chOff x="566049" y="1347206"/>
            <a:chExt cx="11005582" cy="1785989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63051C91-BD7E-D2AC-0267-635CAE5EE37E}"/>
                </a:ext>
              </a:extLst>
            </p:cNvPr>
            <p:cNvGrpSpPr/>
            <p:nvPr/>
          </p:nvGrpSpPr>
          <p:grpSpPr>
            <a:xfrm>
              <a:off x="6316763" y="1355298"/>
              <a:ext cx="1423221" cy="628595"/>
              <a:chOff x="457200" y="1828800"/>
              <a:chExt cx="2362200" cy="838200"/>
            </a:xfrm>
          </p:grpSpPr>
          <p:sp>
            <p:nvSpPr>
              <p:cNvPr id="114" name="Прямоугольник: скругленные углы 113">
                <a:extLst>
                  <a:ext uri="{FF2B5EF4-FFF2-40B4-BE49-F238E27FC236}">
                    <a16:creationId xmlns:a16="http://schemas.microsoft.com/office/drawing/2014/main" id="{C316BB8E-9D6F-51A3-227D-662C16653C6C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Равнобедренный треугольник 114">
                <a:extLst>
                  <a:ext uri="{FF2B5EF4-FFF2-40B4-BE49-F238E27FC236}">
                    <a16:creationId xmlns:a16="http://schemas.microsoft.com/office/drawing/2014/main" id="{D4ED8EE2-2056-8534-F499-4B75D090228F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35451A19-CECB-9A72-4B72-61C54B92B8FA}"/>
                </a:ext>
              </a:extLst>
            </p:cNvPr>
            <p:cNvGrpSpPr/>
            <p:nvPr/>
          </p:nvGrpSpPr>
          <p:grpSpPr>
            <a:xfrm>
              <a:off x="8230074" y="1359310"/>
              <a:ext cx="1423221" cy="628595"/>
              <a:chOff x="457200" y="1828800"/>
              <a:chExt cx="2362200" cy="838200"/>
            </a:xfrm>
          </p:grpSpPr>
          <p:sp>
            <p:nvSpPr>
              <p:cNvPr id="112" name="Прямоугольник: скругленные углы 111">
                <a:extLst>
                  <a:ext uri="{FF2B5EF4-FFF2-40B4-BE49-F238E27FC236}">
                    <a16:creationId xmlns:a16="http://schemas.microsoft.com/office/drawing/2014/main" id="{92C1933D-3684-986C-5612-63A0EC5AAE05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3" name="Равнобедренный треугольник 112">
                <a:extLst>
                  <a:ext uri="{FF2B5EF4-FFF2-40B4-BE49-F238E27FC236}">
                    <a16:creationId xmlns:a16="http://schemas.microsoft.com/office/drawing/2014/main" id="{215F20D4-50AF-1562-DF1C-85F5C4CAFF64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6F34AFAB-67C8-F9B5-EDF4-3B94DA951E13}"/>
                </a:ext>
              </a:extLst>
            </p:cNvPr>
            <p:cNvGrpSpPr/>
            <p:nvPr/>
          </p:nvGrpSpPr>
          <p:grpSpPr>
            <a:xfrm>
              <a:off x="10148410" y="1359310"/>
              <a:ext cx="1423221" cy="628595"/>
              <a:chOff x="457200" y="1828800"/>
              <a:chExt cx="2362200" cy="838200"/>
            </a:xfrm>
          </p:grpSpPr>
          <p:sp>
            <p:nvSpPr>
              <p:cNvPr id="110" name="Прямоугольник: скругленные углы 109">
                <a:extLst>
                  <a:ext uri="{FF2B5EF4-FFF2-40B4-BE49-F238E27FC236}">
                    <a16:creationId xmlns:a16="http://schemas.microsoft.com/office/drawing/2014/main" id="{0A708260-F18E-2B51-282A-703FA39610C1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1" name="Равнобедренный треугольник 110">
                <a:extLst>
                  <a:ext uri="{FF2B5EF4-FFF2-40B4-BE49-F238E27FC236}">
                    <a16:creationId xmlns:a16="http://schemas.microsoft.com/office/drawing/2014/main" id="{0D32AE8F-8249-886B-5A5B-70BBB9EA7A3C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33ACAB0-B4A4-D3B9-5C41-AEFC2641AC93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9" y="2362200"/>
              <a:ext cx="1100558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Блок-схема: узел 10">
              <a:extLst>
                <a:ext uri="{FF2B5EF4-FFF2-40B4-BE49-F238E27FC236}">
                  <a16:creationId xmlns:a16="http://schemas.microsoft.com/office/drawing/2014/main" id="{CD7458A2-641A-1238-8947-5E19EF1A10E0}"/>
                </a:ext>
              </a:extLst>
            </p:cNvPr>
            <p:cNvSpPr/>
            <p:nvPr/>
          </p:nvSpPr>
          <p:spPr>
            <a:xfrm>
              <a:off x="7007632" y="23393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Блок-схема: узел 27">
              <a:extLst>
                <a:ext uri="{FF2B5EF4-FFF2-40B4-BE49-F238E27FC236}">
                  <a16:creationId xmlns:a16="http://schemas.microsoft.com/office/drawing/2014/main" id="{893825C9-8F84-58D4-2F4D-81B3E52149BA}"/>
                </a:ext>
              </a:extLst>
            </p:cNvPr>
            <p:cNvSpPr/>
            <p:nvPr/>
          </p:nvSpPr>
          <p:spPr>
            <a:xfrm>
              <a:off x="8918824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AD95F005-D651-23FD-B2E5-0FFF5856C2F1}"/>
                </a:ext>
              </a:extLst>
            </p:cNvPr>
            <p:cNvSpPr/>
            <p:nvPr/>
          </p:nvSpPr>
          <p:spPr>
            <a:xfrm>
              <a:off x="10837160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4BCFC96E-6B8E-0493-CB08-EA4D24FB39F2}"/>
                </a:ext>
              </a:extLst>
            </p:cNvPr>
            <p:cNvCxnSpPr/>
            <p:nvPr/>
          </p:nvCxnSpPr>
          <p:spPr>
            <a:xfrm>
              <a:off x="4082084" y="2945916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>
              <a:extLst>
                <a:ext uri="{FF2B5EF4-FFF2-40B4-BE49-F238E27FC236}">
                  <a16:creationId xmlns:a16="http://schemas.microsoft.com/office/drawing/2014/main" id="{106FF74B-DBAB-11AB-5224-E29A819A8B33}"/>
                </a:ext>
              </a:extLst>
            </p:cNvPr>
            <p:cNvCxnSpPr/>
            <p:nvPr/>
          </p:nvCxnSpPr>
          <p:spPr>
            <a:xfrm>
              <a:off x="2116208" y="2931577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122EF26E-0C05-699D-0A3B-77AC5AC671B8}"/>
                </a:ext>
              </a:extLst>
            </p:cNvPr>
            <p:cNvGrpSpPr/>
            <p:nvPr/>
          </p:nvGrpSpPr>
          <p:grpSpPr>
            <a:xfrm>
              <a:off x="2574198" y="1347206"/>
              <a:ext cx="1693711" cy="1782424"/>
              <a:chOff x="566049" y="1355298"/>
              <a:chExt cx="1693711" cy="1782424"/>
            </a:xfrm>
          </p:grpSpPr>
          <p:sp>
            <p:nvSpPr>
              <p:cNvPr id="95" name="Блок-схема: узел 94">
                <a:extLst>
                  <a:ext uri="{FF2B5EF4-FFF2-40B4-BE49-F238E27FC236}">
                    <a16:creationId xmlns:a16="http://schemas.microsoft.com/office/drawing/2014/main" id="{71A0F369-C571-E051-F3A1-D3CA0A99FD58}"/>
                  </a:ext>
                </a:extLst>
              </p:cNvPr>
              <p:cNvSpPr/>
              <p:nvPr/>
            </p:nvSpPr>
            <p:spPr>
              <a:xfrm>
                <a:off x="1254798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ABF8D3AC-5EA1-A1EF-22AF-2B249056176B}"/>
                  </a:ext>
                </a:extLst>
              </p:cNvPr>
              <p:cNvGrpSpPr/>
              <p:nvPr/>
            </p:nvGrpSpPr>
            <p:grpSpPr>
              <a:xfrm rot="10800000">
                <a:off x="814000" y="2655448"/>
                <a:ext cx="927314" cy="482274"/>
                <a:chOff x="833203" y="1555442"/>
                <a:chExt cx="1986197" cy="1014261"/>
              </a:xfrm>
            </p:grpSpPr>
            <p:sp>
              <p:nvSpPr>
                <p:cNvPr id="102" name="Прямоугольник: скругленные углы 101">
                  <a:extLst>
                    <a:ext uri="{FF2B5EF4-FFF2-40B4-BE49-F238E27FC236}">
                      <a16:creationId xmlns:a16="http://schemas.microsoft.com/office/drawing/2014/main" id="{1983E414-F431-5CE0-0B45-05F4D4DD1CA0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3" name="Равнобедренный треугольник 102">
                  <a:extLst>
                    <a:ext uri="{FF2B5EF4-FFF2-40B4-BE49-F238E27FC236}">
                      <a16:creationId xmlns:a16="http://schemas.microsoft.com/office/drawing/2014/main" id="{BF32F23E-3426-3154-414F-9A7123267198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04618BC-B905-B12B-0FD1-9BDE8AA93DDD}"/>
                  </a:ext>
                </a:extLst>
              </p:cNvPr>
              <p:cNvSpPr txBox="1"/>
              <p:nvPr/>
            </p:nvSpPr>
            <p:spPr>
              <a:xfrm>
                <a:off x="1035783" y="2785935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RAW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8" name="Группа 97">
                <a:extLst>
                  <a:ext uri="{FF2B5EF4-FFF2-40B4-BE49-F238E27FC236}">
                    <a16:creationId xmlns:a16="http://schemas.microsoft.com/office/drawing/2014/main" id="{BBA9B505-DC57-EFDA-F653-5C5FA55D8105}"/>
                  </a:ext>
                </a:extLst>
              </p:cNvPr>
              <p:cNvGrpSpPr/>
              <p:nvPr/>
            </p:nvGrpSpPr>
            <p:grpSpPr>
              <a:xfrm>
                <a:off x="566049" y="1355298"/>
                <a:ext cx="1423221" cy="628595"/>
                <a:chOff x="457200" y="1828800"/>
                <a:chExt cx="2362200" cy="838200"/>
              </a:xfrm>
            </p:grpSpPr>
            <p:sp>
              <p:nvSpPr>
                <p:cNvPr id="100" name="Прямоугольник: скругленные углы 99">
                  <a:extLst>
                    <a:ext uri="{FF2B5EF4-FFF2-40B4-BE49-F238E27FC236}">
                      <a16:creationId xmlns:a16="http://schemas.microsoft.com/office/drawing/2014/main" id="{BB4EE6DB-FA67-A6C6-49AB-30470D05333A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1" name="Равнобедренный треугольник 100">
                  <a:extLst>
                    <a:ext uri="{FF2B5EF4-FFF2-40B4-BE49-F238E27FC236}">
                      <a16:creationId xmlns:a16="http://schemas.microsoft.com/office/drawing/2014/main" id="{7D974760-05AB-54FB-517E-BF1AAD6A9B3B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E401239E-2BC8-97F5-7308-2F31B9C3D541}"/>
                </a:ext>
              </a:extLst>
            </p:cNvPr>
            <p:cNvGrpSpPr/>
            <p:nvPr/>
          </p:nvGrpSpPr>
          <p:grpSpPr>
            <a:xfrm>
              <a:off x="606679" y="1355298"/>
              <a:ext cx="1689399" cy="1777897"/>
              <a:chOff x="4417753" y="1359825"/>
              <a:chExt cx="1689399" cy="1777897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798617D-1761-FCD2-83FA-2A7D2E777AA1}"/>
                  </a:ext>
                </a:extLst>
              </p:cNvPr>
              <p:cNvSpPr txBox="1"/>
              <p:nvPr/>
            </p:nvSpPr>
            <p:spPr>
              <a:xfrm>
                <a:off x="4883175" y="2790061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STG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5" name="Группа 84">
                <a:extLst>
                  <a:ext uri="{FF2B5EF4-FFF2-40B4-BE49-F238E27FC236}">
                    <a16:creationId xmlns:a16="http://schemas.microsoft.com/office/drawing/2014/main" id="{2A5AFA4F-7E68-11B6-5FC5-21C8C787D925}"/>
                  </a:ext>
                </a:extLst>
              </p:cNvPr>
              <p:cNvGrpSpPr/>
              <p:nvPr/>
            </p:nvGrpSpPr>
            <p:grpSpPr>
              <a:xfrm>
                <a:off x="4417753" y="1359825"/>
                <a:ext cx="1677531" cy="1777897"/>
                <a:chOff x="4417753" y="1359825"/>
                <a:chExt cx="1677531" cy="1777897"/>
              </a:xfrm>
            </p:grpSpPr>
            <p:sp>
              <p:nvSpPr>
                <p:cNvPr id="86" name="Блок-схема: узел 85">
                  <a:extLst>
                    <a:ext uri="{FF2B5EF4-FFF2-40B4-BE49-F238E27FC236}">
                      <a16:creationId xmlns:a16="http://schemas.microsoft.com/office/drawing/2014/main" id="{82CCBA3F-C25B-5AE0-087B-E9734371BD37}"/>
                    </a:ext>
                  </a:extLst>
                </p:cNvPr>
                <p:cNvSpPr/>
                <p:nvPr/>
              </p:nvSpPr>
              <p:spPr>
                <a:xfrm>
                  <a:off x="5092932" y="2339340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16C4CF99-9846-6D51-B5B5-3C87E4ECADAF}"/>
                    </a:ext>
                  </a:extLst>
                </p:cNvPr>
                <p:cNvGrpSpPr/>
                <p:nvPr/>
              </p:nvGrpSpPr>
              <p:grpSpPr>
                <a:xfrm rot="10800000">
                  <a:off x="4652134" y="2655448"/>
                  <a:ext cx="927314" cy="482274"/>
                  <a:chOff x="833203" y="1555442"/>
                  <a:chExt cx="1986197" cy="1014261"/>
                </a:xfrm>
                <a:solidFill>
                  <a:srgbClr val="2964FF"/>
                </a:solidFill>
              </p:grpSpPr>
              <p:sp>
                <p:nvSpPr>
                  <p:cNvPr id="93" name="Прямоугольник: скругленные углы 92">
                    <a:extLst>
                      <a:ext uri="{FF2B5EF4-FFF2-40B4-BE49-F238E27FC236}">
                        <a16:creationId xmlns:a16="http://schemas.microsoft.com/office/drawing/2014/main" id="{C49F3886-0B39-858A-F81D-3689D4E04DEB}"/>
                      </a:ext>
                    </a:extLst>
                  </p:cNvPr>
                  <p:cNvSpPr/>
                  <p:nvPr/>
                </p:nvSpPr>
                <p:spPr>
                  <a:xfrm>
                    <a:off x="833203" y="1555442"/>
                    <a:ext cx="1986197" cy="80676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4" name="Равнобедренный треугольник 93">
                    <a:extLst>
                      <a:ext uri="{FF2B5EF4-FFF2-40B4-BE49-F238E27FC236}">
                        <a16:creationId xmlns:a16="http://schemas.microsoft.com/office/drawing/2014/main" id="{621703E1-F553-A7E0-5237-347E10E6ED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35775" y="2362207"/>
                    <a:ext cx="381054" cy="207496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F2B4F0A-239F-6B33-8F45-5E9FB8E25091}"/>
                    </a:ext>
                  </a:extLst>
                </p:cNvPr>
                <p:cNvSpPr txBox="1"/>
                <p:nvPr/>
              </p:nvSpPr>
              <p:spPr>
                <a:xfrm>
                  <a:off x="4871307" y="2808392"/>
                  <a:ext cx="1223977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300" kern="0" spc="-5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STG</a:t>
                  </a:r>
                  <a:endParaRPr lang="ru-RU" sz="13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9" name="Группа 88">
                  <a:extLst>
                    <a:ext uri="{FF2B5EF4-FFF2-40B4-BE49-F238E27FC236}">
                      <a16:creationId xmlns:a16="http://schemas.microsoft.com/office/drawing/2014/main" id="{4EFFFB71-7EBC-B664-505A-CE10F624C7F2}"/>
                    </a:ext>
                  </a:extLst>
                </p:cNvPr>
                <p:cNvGrpSpPr/>
                <p:nvPr/>
              </p:nvGrpSpPr>
              <p:grpSpPr>
                <a:xfrm>
                  <a:off x="4417753" y="1359825"/>
                  <a:ext cx="1423221" cy="628595"/>
                  <a:chOff x="457200" y="1828800"/>
                  <a:chExt cx="2362200" cy="838200"/>
                </a:xfrm>
              </p:grpSpPr>
              <p:sp>
                <p:nvSpPr>
                  <p:cNvPr id="91" name="Прямоугольник: скругленные углы 90">
                    <a:extLst>
                      <a:ext uri="{FF2B5EF4-FFF2-40B4-BE49-F238E27FC236}">
                        <a16:creationId xmlns:a16="http://schemas.microsoft.com/office/drawing/2014/main" id="{C9C7C490-F8AD-E199-0F51-BF5B2D08E77E}"/>
                      </a:ext>
                    </a:extLst>
                  </p:cNvPr>
                  <p:cNvSpPr/>
                  <p:nvPr/>
                </p:nvSpPr>
                <p:spPr>
                  <a:xfrm>
                    <a:off x="457200" y="1828800"/>
                    <a:ext cx="2362200" cy="533400"/>
                  </a:xfrm>
                  <a:prstGeom prst="roundRect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2" name="Равнобедренный треугольник 91">
                    <a:extLst>
                      <a:ext uri="{FF2B5EF4-FFF2-40B4-BE49-F238E27FC236}">
                        <a16:creationId xmlns:a16="http://schemas.microsoft.com/office/drawing/2014/main" id="{976C4134-894A-2C6F-E1D0-F63728C912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71600" y="2362200"/>
                    <a:ext cx="533400" cy="304800"/>
                  </a:xfrm>
                  <a:prstGeom prst="triangle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80AFD2F9-7523-D0B9-3930-BA3A25DC1D88}"/>
                </a:ext>
              </a:extLst>
            </p:cNvPr>
            <p:cNvGrpSpPr/>
            <p:nvPr/>
          </p:nvGrpSpPr>
          <p:grpSpPr>
            <a:xfrm>
              <a:off x="4534754" y="1347206"/>
              <a:ext cx="1423222" cy="1783017"/>
              <a:chOff x="2507973" y="1354705"/>
              <a:chExt cx="1423222" cy="1783017"/>
            </a:xfrm>
          </p:grpSpPr>
          <p:sp>
            <p:nvSpPr>
              <p:cNvPr id="75" name="Блок-схема: узел 74">
                <a:extLst>
                  <a:ext uri="{FF2B5EF4-FFF2-40B4-BE49-F238E27FC236}">
                    <a16:creationId xmlns:a16="http://schemas.microsoft.com/office/drawing/2014/main" id="{484B9CBD-EF81-796C-11FF-3A344E4D03D4}"/>
                  </a:ext>
                </a:extLst>
              </p:cNvPr>
              <p:cNvSpPr/>
              <p:nvPr/>
            </p:nvSpPr>
            <p:spPr>
              <a:xfrm>
                <a:off x="3173865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76" name="Группа 75">
                <a:extLst>
                  <a:ext uri="{FF2B5EF4-FFF2-40B4-BE49-F238E27FC236}">
                    <a16:creationId xmlns:a16="http://schemas.microsoft.com/office/drawing/2014/main" id="{8E0CD2E1-1A97-FC8E-05EA-87B02315075D}"/>
                  </a:ext>
                </a:extLst>
              </p:cNvPr>
              <p:cNvGrpSpPr/>
              <p:nvPr/>
            </p:nvGrpSpPr>
            <p:grpSpPr>
              <a:xfrm rot="10800000">
                <a:off x="2733067" y="2655448"/>
                <a:ext cx="927314" cy="482274"/>
                <a:chOff x="833203" y="1555442"/>
                <a:chExt cx="1986197" cy="1014261"/>
              </a:xfrm>
            </p:grpSpPr>
            <p:sp>
              <p:nvSpPr>
                <p:cNvPr id="82" name="Прямоугольник: скругленные углы 81">
                  <a:extLst>
                    <a:ext uri="{FF2B5EF4-FFF2-40B4-BE49-F238E27FC236}">
                      <a16:creationId xmlns:a16="http://schemas.microsoft.com/office/drawing/2014/main" id="{15C9C567-86B3-0623-7B6A-B3D9BF73AA58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3" name="Равнобедренный треугольник 82">
                  <a:extLst>
                    <a:ext uri="{FF2B5EF4-FFF2-40B4-BE49-F238E27FC236}">
                      <a16:creationId xmlns:a16="http://schemas.microsoft.com/office/drawing/2014/main" id="{DF572A67-280B-0A61-914E-57AE6B23B635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19E8736-DD07-E409-67F8-52F920985289}"/>
                  </a:ext>
                </a:extLst>
              </p:cNvPr>
              <p:cNvSpPr txBox="1"/>
              <p:nvPr/>
            </p:nvSpPr>
            <p:spPr>
              <a:xfrm>
                <a:off x="2955909" y="2793032"/>
                <a:ext cx="975286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ODS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8" name="Группа 77">
                <a:extLst>
                  <a:ext uri="{FF2B5EF4-FFF2-40B4-BE49-F238E27FC236}">
                    <a16:creationId xmlns:a16="http://schemas.microsoft.com/office/drawing/2014/main" id="{1ECDD3C4-6B0B-4529-8CBA-D6B2C2C2AA70}"/>
                  </a:ext>
                </a:extLst>
              </p:cNvPr>
              <p:cNvGrpSpPr/>
              <p:nvPr/>
            </p:nvGrpSpPr>
            <p:grpSpPr>
              <a:xfrm>
                <a:off x="2507973" y="1354705"/>
                <a:ext cx="1423221" cy="628595"/>
                <a:chOff x="457200" y="1828800"/>
                <a:chExt cx="2362200" cy="838200"/>
              </a:xfrm>
            </p:grpSpPr>
            <p:sp>
              <p:nvSpPr>
                <p:cNvPr id="80" name="Прямоугольник: скругленные углы 79">
                  <a:extLst>
                    <a:ext uri="{FF2B5EF4-FFF2-40B4-BE49-F238E27FC236}">
                      <a16:creationId xmlns:a16="http://schemas.microsoft.com/office/drawing/2014/main" id="{04A42146-EA5E-13C7-7D3E-CD4609308CAD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1" name="Равнобедренный треугольник 80">
                  <a:extLst>
                    <a:ext uri="{FF2B5EF4-FFF2-40B4-BE49-F238E27FC236}">
                      <a16:creationId xmlns:a16="http://schemas.microsoft.com/office/drawing/2014/main" id="{BC7AA16A-CA28-F59F-8825-826493238D61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3F06B77C-219F-CB7E-FF97-F82ED70E1A04}"/>
              </a:ext>
            </a:extLst>
          </p:cNvPr>
          <p:cNvSpPr txBox="1"/>
          <p:nvPr/>
        </p:nvSpPr>
        <p:spPr>
          <a:xfrm>
            <a:off x="4597783" y="3501253"/>
            <a:ext cx="570922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2964FF"/>
              </a:buClr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(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Operational Data Store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 хранит операционные данные источника.</a:t>
            </a:r>
          </a:p>
          <a:p>
            <a:pPr algn="just">
              <a:buClr>
                <a:srgbClr val="2964FF"/>
              </a:buClr>
            </a:pP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Формирует набор сущностей источника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Раскладывает данные по сущностям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Предоставляет стандартный интерфейс доступа к данным</a:t>
            </a:r>
          </a:p>
          <a:p>
            <a:pPr algn="just">
              <a:buClr>
                <a:srgbClr val="2964FF"/>
              </a:buClr>
            </a:pP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buClr>
                <a:srgbClr val="2964FF"/>
              </a:buClr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ODS слой хранит данные, которые были очищены и подготовлены для анализа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слой, </a:t>
            </a:r>
            <a:r>
              <a:rPr lang="ru-RU" sz="1600" b="0" i="0" dirty="0">
                <a:solidFill>
                  <a:srgbClr val="212529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имеющий физические структуры таблиц, максимально приближенные к физической модели хранения данных систем-источников. 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2" name="object 21">
            <a:extLst>
              <a:ext uri="{FF2B5EF4-FFF2-40B4-BE49-F238E27FC236}">
                <a16:creationId xmlns:a16="http://schemas.microsoft.com/office/drawing/2014/main" id="{9AE0869E-3CD2-EF27-2A90-31EB8A19FCE1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7">
            <a:extLst>
              <a:ext uri="{FF2B5EF4-FFF2-40B4-BE49-F238E27FC236}">
                <a16:creationId xmlns:a16="http://schemas.microsoft.com/office/drawing/2014/main" id="{4F4B50BD-E4C3-8922-44C1-908296810299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03AE4-B4B2-4307-2EC1-D7250A19D708}"/>
              </a:ext>
            </a:extLst>
          </p:cNvPr>
          <p:cNvSpPr txBox="1"/>
          <p:nvPr/>
        </p:nvSpPr>
        <p:spPr>
          <a:xfrm>
            <a:off x="685800" y="1405428"/>
            <a:ext cx="2020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Временный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7AD09-1523-44A9-00B7-D40C91AED8FB}"/>
              </a:ext>
            </a:extLst>
          </p:cNvPr>
          <p:cNvSpPr txBox="1"/>
          <p:nvPr/>
        </p:nvSpPr>
        <p:spPr>
          <a:xfrm>
            <a:off x="2557277" y="1401242"/>
            <a:ext cx="16607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сырых данных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D0D0E2-05D0-9015-3349-71549EC2C162}"/>
              </a:ext>
            </a:extLst>
          </p:cNvPr>
          <p:cNvSpPr txBox="1"/>
          <p:nvPr/>
        </p:nvSpPr>
        <p:spPr>
          <a:xfrm>
            <a:off x="4613261" y="1401242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подготовки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8385-D36D-D230-C1BF-4A541A7180B9}"/>
              </a:ext>
            </a:extLst>
          </p:cNvPr>
          <p:cNvSpPr txBox="1"/>
          <p:nvPr/>
        </p:nvSpPr>
        <p:spPr>
          <a:xfrm>
            <a:off x="6410032" y="1408713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Детальный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1C251-4AFE-7865-A8CF-D09285BC0AE1}"/>
              </a:ext>
            </a:extLst>
          </p:cNvPr>
          <p:cNvSpPr txBox="1"/>
          <p:nvPr/>
        </p:nvSpPr>
        <p:spPr>
          <a:xfrm>
            <a:off x="8458200" y="1416804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витрин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4E38B6-3CEF-3C04-D294-85C2DD4298D0}"/>
              </a:ext>
            </a:extLst>
          </p:cNvPr>
          <p:cNvSpPr txBox="1"/>
          <p:nvPr/>
        </p:nvSpPr>
        <p:spPr>
          <a:xfrm>
            <a:off x="10363200" y="1416805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отчётов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53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Прямоугольник: скругленные углы 124">
            <a:extLst>
              <a:ext uri="{FF2B5EF4-FFF2-40B4-BE49-F238E27FC236}">
                <a16:creationId xmlns:a16="http://schemas.microsoft.com/office/drawing/2014/main" id="{BE4E57B7-16B1-2181-7067-605ECB09B6F0}"/>
              </a:ext>
            </a:extLst>
          </p:cNvPr>
          <p:cNvSpPr/>
          <p:nvPr/>
        </p:nvSpPr>
        <p:spPr>
          <a:xfrm>
            <a:off x="4951794" y="3352800"/>
            <a:ext cx="6598136" cy="3215519"/>
          </a:xfrm>
          <a:prstGeom prst="round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923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1.3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Слои хранения и предоставления данных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53011C-EF15-F314-06CB-3762314CDDBE}"/>
              </a:ext>
            </a:extLst>
          </p:cNvPr>
          <p:cNvSpPr txBox="1"/>
          <p:nvPr/>
        </p:nvSpPr>
        <p:spPr>
          <a:xfrm>
            <a:off x="5261248" y="3537107"/>
            <a:ext cx="598754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2964FF"/>
              </a:buClr>
            </a:pPr>
            <a:r>
              <a: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детальный слой данных (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Detail Data Store)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в котором они распределены уже по бизнес-сущностям </a:t>
            </a:r>
            <a:r>
              <a:rPr lang="ru-RU" sz="1600" dirty="0">
                <a:solidFill>
                  <a:srgbClr val="33333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 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которые необходимы конечному потребителю. Когда аналитикам нужно обратиться к детальным данным, им удобно пользоваться этим слоем, так как в нем отражена бизнес-модель.</a:t>
            </a:r>
          </a:p>
          <a:p>
            <a:pPr algn="just">
              <a:buClr>
                <a:srgbClr val="2964FF"/>
              </a:buClr>
            </a:pPr>
            <a:endParaRPr lang="en-US" sz="1600" b="0" i="0" dirty="0">
              <a:solidFill>
                <a:srgbClr val="333333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Хранит детальные данные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Консолидирует данные между источниками 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Предоставляет стандартный интерфейс доступа к сущностям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buClr>
                <a:srgbClr val="2964FF"/>
              </a:buClr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Данные не должны агрегироваться под нужды пользователей.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98267CBC-41DB-63BE-BF93-C8361A41634F}"/>
              </a:ext>
            </a:extLst>
          </p:cNvPr>
          <p:cNvCxnSpPr>
            <a:cxnSpLocks/>
          </p:cNvCxnSpPr>
          <p:nvPr/>
        </p:nvCxnSpPr>
        <p:spPr>
          <a:xfrm flipV="1">
            <a:off x="7034858" y="3200400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655CB0-17F6-DB17-1D58-74D48D9E2408}"/>
              </a:ext>
            </a:extLst>
          </p:cNvPr>
          <p:cNvGrpSpPr/>
          <p:nvPr/>
        </p:nvGrpSpPr>
        <p:grpSpPr>
          <a:xfrm>
            <a:off x="566049" y="1347206"/>
            <a:ext cx="11005582" cy="1787932"/>
            <a:chOff x="566049" y="1347206"/>
            <a:chExt cx="11005582" cy="1787932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5779053A-CA3C-EEAD-26FC-30CCED8F1539}"/>
                </a:ext>
              </a:extLst>
            </p:cNvPr>
            <p:cNvGrpSpPr/>
            <p:nvPr/>
          </p:nvGrpSpPr>
          <p:grpSpPr>
            <a:xfrm>
              <a:off x="6316763" y="1355298"/>
              <a:ext cx="1423221" cy="628595"/>
              <a:chOff x="457200" y="1828800"/>
              <a:chExt cx="2362200" cy="838200"/>
            </a:xfrm>
          </p:grpSpPr>
          <p:sp>
            <p:nvSpPr>
              <p:cNvPr id="121" name="Прямоугольник: скругленные углы 120">
                <a:extLst>
                  <a:ext uri="{FF2B5EF4-FFF2-40B4-BE49-F238E27FC236}">
                    <a16:creationId xmlns:a16="http://schemas.microsoft.com/office/drawing/2014/main" id="{EC27225F-8FB6-BA9E-F5FF-BC56A9E0186B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Равнобедренный треугольник 121">
                <a:extLst>
                  <a:ext uri="{FF2B5EF4-FFF2-40B4-BE49-F238E27FC236}">
                    <a16:creationId xmlns:a16="http://schemas.microsoft.com/office/drawing/2014/main" id="{58DD7624-A9AE-69FF-7501-A0DD4753C01C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7B7DD6EA-0E26-6489-A6E2-9B409E4FBF0E}"/>
                </a:ext>
              </a:extLst>
            </p:cNvPr>
            <p:cNvGrpSpPr/>
            <p:nvPr/>
          </p:nvGrpSpPr>
          <p:grpSpPr>
            <a:xfrm>
              <a:off x="8230074" y="1359310"/>
              <a:ext cx="1423221" cy="628595"/>
              <a:chOff x="457200" y="1828800"/>
              <a:chExt cx="2362200" cy="838200"/>
            </a:xfrm>
          </p:grpSpPr>
          <p:sp>
            <p:nvSpPr>
              <p:cNvPr id="119" name="Прямоугольник: скругленные углы 118">
                <a:extLst>
                  <a:ext uri="{FF2B5EF4-FFF2-40B4-BE49-F238E27FC236}">
                    <a16:creationId xmlns:a16="http://schemas.microsoft.com/office/drawing/2014/main" id="{28939637-ED65-CF03-6ECD-689FCA905907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Равнобедренный треугольник 119">
                <a:extLst>
                  <a:ext uri="{FF2B5EF4-FFF2-40B4-BE49-F238E27FC236}">
                    <a16:creationId xmlns:a16="http://schemas.microsoft.com/office/drawing/2014/main" id="{EC2B78B8-2656-26FD-1A6B-FB8771BA0EA1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46872A7B-624F-E81F-CC79-546A6BA6482C}"/>
                </a:ext>
              </a:extLst>
            </p:cNvPr>
            <p:cNvGrpSpPr/>
            <p:nvPr/>
          </p:nvGrpSpPr>
          <p:grpSpPr>
            <a:xfrm>
              <a:off x="10148410" y="1359310"/>
              <a:ext cx="1423221" cy="628595"/>
              <a:chOff x="457200" y="1828800"/>
              <a:chExt cx="2362200" cy="838200"/>
            </a:xfrm>
          </p:grpSpPr>
          <p:sp>
            <p:nvSpPr>
              <p:cNvPr id="117" name="Прямоугольник: скругленные углы 116">
                <a:extLst>
                  <a:ext uri="{FF2B5EF4-FFF2-40B4-BE49-F238E27FC236}">
                    <a16:creationId xmlns:a16="http://schemas.microsoft.com/office/drawing/2014/main" id="{708039AD-8CA8-CEB0-19E8-9B628802C2B7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Равнобедренный треугольник 117">
                <a:extLst>
                  <a:ext uri="{FF2B5EF4-FFF2-40B4-BE49-F238E27FC236}">
                    <a16:creationId xmlns:a16="http://schemas.microsoft.com/office/drawing/2014/main" id="{1CCCF88F-C57E-C4A3-2E10-C6720C367747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E640FF31-B4F0-DA0B-CCC4-64A1E4396BF8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9" y="2362200"/>
              <a:ext cx="1100558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Блок-схема: узел 11">
              <a:extLst>
                <a:ext uri="{FF2B5EF4-FFF2-40B4-BE49-F238E27FC236}">
                  <a16:creationId xmlns:a16="http://schemas.microsoft.com/office/drawing/2014/main" id="{D6FE15A0-AD4A-C1E6-CBB7-FE94DF7D07AF}"/>
                </a:ext>
              </a:extLst>
            </p:cNvPr>
            <p:cNvSpPr/>
            <p:nvPr/>
          </p:nvSpPr>
          <p:spPr>
            <a:xfrm>
              <a:off x="7007632" y="23393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Блок-схема: узел 12">
              <a:extLst>
                <a:ext uri="{FF2B5EF4-FFF2-40B4-BE49-F238E27FC236}">
                  <a16:creationId xmlns:a16="http://schemas.microsoft.com/office/drawing/2014/main" id="{8291CC4B-678D-C153-2CE7-47908C024E22}"/>
                </a:ext>
              </a:extLst>
            </p:cNvPr>
            <p:cNvSpPr/>
            <p:nvPr/>
          </p:nvSpPr>
          <p:spPr>
            <a:xfrm>
              <a:off x="8918824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Блок-схема: узел 13">
              <a:extLst>
                <a:ext uri="{FF2B5EF4-FFF2-40B4-BE49-F238E27FC236}">
                  <a16:creationId xmlns:a16="http://schemas.microsoft.com/office/drawing/2014/main" id="{F5C25DAC-E757-B9BE-69E7-CCDD081DE5B4}"/>
                </a:ext>
              </a:extLst>
            </p:cNvPr>
            <p:cNvSpPr/>
            <p:nvPr/>
          </p:nvSpPr>
          <p:spPr>
            <a:xfrm>
              <a:off x="10837160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C6CE4618-9898-8D7F-B4F4-F9C6A8DE82A8}"/>
                </a:ext>
              </a:extLst>
            </p:cNvPr>
            <p:cNvGrpSpPr/>
            <p:nvPr/>
          </p:nvGrpSpPr>
          <p:grpSpPr>
            <a:xfrm rot="10800000">
              <a:off x="6571201" y="2652864"/>
              <a:ext cx="927314" cy="482274"/>
              <a:chOff x="833203" y="1555442"/>
              <a:chExt cx="1986197" cy="1014261"/>
            </a:xfrm>
          </p:grpSpPr>
          <p:sp>
            <p:nvSpPr>
              <p:cNvPr id="115" name="Прямоугольник: скругленные углы 114">
                <a:extLst>
                  <a:ext uri="{FF2B5EF4-FFF2-40B4-BE49-F238E27FC236}">
                    <a16:creationId xmlns:a16="http://schemas.microsoft.com/office/drawing/2014/main" id="{F3FEA25C-D658-5D86-8928-855297E9B5AF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Равнобедренный треугольник 115">
                <a:extLst>
                  <a:ext uri="{FF2B5EF4-FFF2-40B4-BE49-F238E27FC236}">
                    <a16:creationId xmlns:a16="http://schemas.microsoft.com/office/drawing/2014/main" id="{BA61A595-BA18-3487-8A27-734047DF6C3B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AE322E-9346-BBEF-42E2-9D8365067106}"/>
                </a:ext>
              </a:extLst>
            </p:cNvPr>
            <p:cNvSpPr txBox="1"/>
            <p:nvPr/>
          </p:nvSpPr>
          <p:spPr>
            <a:xfrm>
              <a:off x="6781800" y="2790061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DDS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0CF6AE92-D863-18F1-C781-4016D3C7F596}"/>
                </a:ext>
              </a:extLst>
            </p:cNvPr>
            <p:cNvCxnSpPr/>
            <p:nvPr/>
          </p:nvCxnSpPr>
          <p:spPr>
            <a:xfrm>
              <a:off x="5981700" y="2945916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79CE84B9-1277-ECC6-3A12-739D83C7B548}"/>
                </a:ext>
              </a:extLst>
            </p:cNvPr>
            <p:cNvCxnSpPr/>
            <p:nvPr/>
          </p:nvCxnSpPr>
          <p:spPr>
            <a:xfrm>
              <a:off x="4082084" y="2945916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C385306F-2B78-2DC5-EE6F-C9AA156DFA59}"/>
                </a:ext>
              </a:extLst>
            </p:cNvPr>
            <p:cNvCxnSpPr/>
            <p:nvPr/>
          </p:nvCxnSpPr>
          <p:spPr>
            <a:xfrm>
              <a:off x="2116208" y="2931577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ECC96DB8-B179-1872-CCE0-CBAF1ECAC11C}"/>
                </a:ext>
              </a:extLst>
            </p:cNvPr>
            <p:cNvGrpSpPr/>
            <p:nvPr/>
          </p:nvGrpSpPr>
          <p:grpSpPr>
            <a:xfrm>
              <a:off x="2574198" y="1347206"/>
              <a:ext cx="1693711" cy="1782424"/>
              <a:chOff x="566049" y="1355298"/>
              <a:chExt cx="1693711" cy="1782424"/>
            </a:xfrm>
          </p:grpSpPr>
          <p:sp>
            <p:nvSpPr>
              <p:cNvPr id="102" name="Блок-схема: узел 101">
                <a:extLst>
                  <a:ext uri="{FF2B5EF4-FFF2-40B4-BE49-F238E27FC236}">
                    <a16:creationId xmlns:a16="http://schemas.microsoft.com/office/drawing/2014/main" id="{9CC97F36-29D1-5998-0B89-7C036605F4A0}"/>
                  </a:ext>
                </a:extLst>
              </p:cNvPr>
              <p:cNvSpPr/>
              <p:nvPr/>
            </p:nvSpPr>
            <p:spPr>
              <a:xfrm>
                <a:off x="1254798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03" name="Группа 102">
                <a:extLst>
                  <a:ext uri="{FF2B5EF4-FFF2-40B4-BE49-F238E27FC236}">
                    <a16:creationId xmlns:a16="http://schemas.microsoft.com/office/drawing/2014/main" id="{C6657A26-37DE-B541-5787-BBFC7ED52757}"/>
                  </a:ext>
                </a:extLst>
              </p:cNvPr>
              <p:cNvGrpSpPr/>
              <p:nvPr/>
            </p:nvGrpSpPr>
            <p:grpSpPr>
              <a:xfrm rot="10800000">
                <a:off x="814000" y="2655448"/>
                <a:ext cx="927314" cy="482274"/>
                <a:chOff x="833203" y="1555442"/>
                <a:chExt cx="1986197" cy="1014261"/>
              </a:xfrm>
            </p:grpSpPr>
            <p:sp>
              <p:nvSpPr>
                <p:cNvPr id="109" name="Прямоугольник: скругленные углы 108">
                  <a:extLst>
                    <a:ext uri="{FF2B5EF4-FFF2-40B4-BE49-F238E27FC236}">
                      <a16:creationId xmlns:a16="http://schemas.microsoft.com/office/drawing/2014/main" id="{682AFCDB-B744-86BA-68AA-2B1E944ECBD4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10" name="Равнобедренный треугольник 109">
                  <a:extLst>
                    <a:ext uri="{FF2B5EF4-FFF2-40B4-BE49-F238E27FC236}">
                      <a16:creationId xmlns:a16="http://schemas.microsoft.com/office/drawing/2014/main" id="{0DBD89E3-69FC-5009-5E83-57CB2E836D36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F0666CD-4BF0-3AB4-F370-2BED18736753}"/>
                  </a:ext>
                </a:extLst>
              </p:cNvPr>
              <p:cNvSpPr txBox="1"/>
              <p:nvPr/>
            </p:nvSpPr>
            <p:spPr>
              <a:xfrm>
                <a:off x="1035783" y="2785935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RAW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E5242BB1-FB45-7DA6-3295-B40BBA8C7A64}"/>
                  </a:ext>
                </a:extLst>
              </p:cNvPr>
              <p:cNvGrpSpPr/>
              <p:nvPr/>
            </p:nvGrpSpPr>
            <p:grpSpPr>
              <a:xfrm>
                <a:off x="566049" y="1355298"/>
                <a:ext cx="1423221" cy="628595"/>
                <a:chOff x="457200" y="1828800"/>
                <a:chExt cx="2362200" cy="838200"/>
              </a:xfrm>
            </p:grpSpPr>
            <p:sp>
              <p:nvSpPr>
                <p:cNvPr id="107" name="Прямоугольник: скругленные углы 106">
                  <a:extLst>
                    <a:ext uri="{FF2B5EF4-FFF2-40B4-BE49-F238E27FC236}">
                      <a16:creationId xmlns:a16="http://schemas.microsoft.com/office/drawing/2014/main" id="{BCF9B391-F67F-75E0-5220-73FF5BB246F1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8" name="Равнобедренный треугольник 107">
                  <a:extLst>
                    <a:ext uri="{FF2B5EF4-FFF2-40B4-BE49-F238E27FC236}">
                      <a16:creationId xmlns:a16="http://schemas.microsoft.com/office/drawing/2014/main" id="{D6AFC127-A619-B93F-1BEB-0B74251AAD8C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61CEDF98-65C3-1A68-E589-0BB5FFA8448C}"/>
                </a:ext>
              </a:extLst>
            </p:cNvPr>
            <p:cNvGrpSpPr/>
            <p:nvPr/>
          </p:nvGrpSpPr>
          <p:grpSpPr>
            <a:xfrm>
              <a:off x="606679" y="1355298"/>
              <a:ext cx="1689399" cy="1777897"/>
              <a:chOff x="4417753" y="1359825"/>
              <a:chExt cx="1689399" cy="177789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E804C11-62A3-EF57-04EE-F95FC7855D23}"/>
                  </a:ext>
                </a:extLst>
              </p:cNvPr>
              <p:cNvSpPr txBox="1"/>
              <p:nvPr/>
            </p:nvSpPr>
            <p:spPr>
              <a:xfrm>
                <a:off x="4883175" y="2790061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STG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C97711CF-61E4-3E0B-69DA-E78C50656A4F}"/>
                  </a:ext>
                </a:extLst>
              </p:cNvPr>
              <p:cNvGrpSpPr/>
              <p:nvPr/>
            </p:nvGrpSpPr>
            <p:grpSpPr>
              <a:xfrm>
                <a:off x="4417753" y="1359825"/>
                <a:ext cx="1677531" cy="1777897"/>
                <a:chOff x="4417753" y="1359825"/>
                <a:chExt cx="1677531" cy="1777897"/>
              </a:xfrm>
            </p:grpSpPr>
            <p:sp>
              <p:nvSpPr>
                <p:cNvPr id="57" name="Блок-схема: узел 56">
                  <a:extLst>
                    <a:ext uri="{FF2B5EF4-FFF2-40B4-BE49-F238E27FC236}">
                      <a16:creationId xmlns:a16="http://schemas.microsoft.com/office/drawing/2014/main" id="{DFE5103E-1C57-57A3-4410-9CF55BC5AFF9}"/>
                    </a:ext>
                  </a:extLst>
                </p:cNvPr>
                <p:cNvSpPr/>
                <p:nvPr/>
              </p:nvSpPr>
              <p:spPr>
                <a:xfrm>
                  <a:off x="5092932" y="2339340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58" name="Группа 57">
                  <a:extLst>
                    <a:ext uri="{FF2B5EF4-FFF2-40B4-BE49-F238E27FC236}">
                      <a16:creationId xmlns:a16="http://schemas.microsoft.com/office/drawing/2014/main" id="{186550A9-BC66-8710-4EA2-05FC511AC446}"/>
                    </a:ext>
                  </a:extLst>
                </p:cNvPr>
                <p:cNvGrpSpPr/>
                <p:nvPr/>
              </p:nvGrpSpPr>
              <p:grpSpPr>
                <a:xfrm rot="10800000">
                  <a:off x="4652134" y="2655448"/>
                  <a:ext cx="927314" cy="482274"/>
                  <a:chOff x="833203" y="1555442"/>
                  <a:chExt cx="1986197" cy="1014261"/>
                </a:xfrm>
                <a:solidFill>
                  <a:srgbClr val="2964FF"/>
                </a:solidFill>
              </p:grpSpPr>
              <p:sp>
                <p:nvSpPr>
                  <p:cNvPr id="100" name="Прямоугольник: скругленные углы 99">
                    <a:extLst>
                      <a:ext uri="{FF2B5EF4-FFF2-40B4-BE49-F238E27FC236}">
                        <a16:creationId xmlns:a16="http://schemas.microsoft.com/office/drawing/2014/main" id="{37348272-BB96-F7B9-0A83-FE17C7F8F8FA}"/>
                      </a:ext>
                    </a:extLst>
                  </p:cNvPr>
                  <p:cNvSpPr/>
                  <p:nvPr/>
                </p:nvSpPr>
                <p:spPr>
                  <a:xfrm>
                    <a:off x="833203" y="1555442"/>
                    <a:ext cx="1986197" cy="80676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1" name="Равнобедренный треугольник 100">
                    <a:extLst>
                      <a:ext uri="{FF2B5EF4-FFF2-40B4-BE49-F238E27FC236}">
                        <a16:creationId xmlns:a16="http://schemas.microsoft.com/office/drawing/2014/main" id="{D3F284FB-351E-40A2-6CAB-A68D741F58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35775" y="2362207"/>
                    <a:ext cx="381054" cy="207496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9C37C0E-C487-413A-B899-9F200EE0ED19}"/>
                    </a:ext>
                  </a:extLst>
                </p:cNvPr>
                <p:cNvSpPr txBox="1"/>
                <p:nvPr/>
              </p:nvSpPr>
              <p:spPr>
                <a:xfrm>
                  <a:off x="4871307" y="2808392"/>
                  <a:ext cx="1223977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300" kern="0" spc="-5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STG</a:t>
                  </a:r>
                  <a:endParaRPr lang="ru-RU" sz="13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60" name="Группа 59">
                  <a:extLst>
                    <a:ext uri="{FF2B5EF4-FFF2-40B4-BE49-F238E27FC236}">
                      <a16:creationId xmlns:a16="http://schemas.microsoft.com/office/drawing/2014/main" id="{9B94220A-1BE1-0AC8-BBB1-CC914C5D70C5}"/>
                    </a:ext>
                  </a:extLst>
                </p:cNvPr>
                <p:cNvGrpSpPr/>
                <p:nvPr/>
              </p:nvGrpSpPr>
              <p:grpSpPr>
                <a:xfrm>
                  <a:off x="4417753" y="1359825"/>
                  <a:ext cx="1423221" cy="628595"/>
                  <a:chOff x="457200" y="1828800"/>
                  <a:chExt cx="2362200" cy="838200"/>
                </a:xfrm>
              </p:grpSpPr>
              <p:sp>
                <p:nvSpPr>
                  <p:cNvPr id="64" name="Прямоугольник: скругленные углы 63">
                    <a:extLst>
                      <a:ext uri="{FF2B5EF4-FFF2-40B4-BE49-F238E27FC236}">
                        <a16:creationId xmlns:a16="http://schemas.microsoft.com/office/drawing/2014/main" id="{3E064B64-5CE7-BE7F-26CD-BAC57949060F}"/>
                      </a:ext>
                    </a:extLst>
                  </p:cNvPr>
                  <p:cNvSpPr/>
                  <p:nvPr/>
                </p:nvSpPr>
                <p:spPr>
                  <a:xfrm>
                    <a:off x="457200" y="1828800"/>
                    <a:ext cx="2362200" cy="533400"/>
                  </a:xfrm>
                  <a:prstGeom prst="roundRect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9" name="Равнобедренный треугольник 98">
                    <a:extLst>
                      <a:ext uri="{FF2B5EF4-FFF2-40B4-BE49-F238E27FC236}">
                        <a16:creationId xmlns:a16="http://schemas.microsoft.com/office/drawing/2014/main" id="{26AF72F0-C6FD-BB2A-F25D-CA1DF637A8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71600" y="2362200"/>
                    <a:ext cx="533400" cy="304800"/>
                  </a:xfrm>
                  <a:prstGeom prst="triangle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548F02C7-DA9B-3393-27E9-EDBEB1F1699A}"/>
                </a:ext>
              </a:extLst>
            </p:cNvPr>
            <p:cNvGrpSpPr/>
            <p:nvPr/>
          </p:nvGrpSpPr>
          <p:grpSpPr>
            <a:xfrm>
              <a:off x="4534754" y="1347206"/>
              <a:ext cx="1671912" cy="1783017"/>
              <a:chOff x="2507973" y="1354705"/>
              <a:chExt cx="1671912" cy="1783017"/>
            </a:xfrm>
          </p:grpSpPr>
          <p:sp>
            <p:nvSpPr>
              <p:cNvPr id="43" name="Блок-схема: узел 42">
                <a:extLst>
                  <a:ext uri="{FF2B5EF4-FFF2-40B4-BE49-F238E27FC236}">
                    <a16:creationId xmlns:a16="http://schemas.microsoft.com/office/drawing/2014/main" id="{562DC3C0-3641-066C-FB71-75AC535FF89A}"/>
                  </a:ext>
                </a:extLst>
              </p:cNvPr>
              <p:cNvSpPr/>
              <p:nvPr/>
            </p:nvSpPr>
            <p:spPr>
              <a:xfrm>
                <a:off x="3173865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44" name="Группа 43">
                <a:extLst>
                  <a:ext uri="{FF2B5EF4-FFF2-40B4-BE49-F238E27FC236}">
                    <a16:creationId xmlns:a16="http://schemas.microsoft.com/office/drawing/2014/main" id="{068376C7-8A9F-1B3C-54B5-51F3E03E1DEC}"/>
                  </a:ext>
                </a:extLst>
              </p:cNvPr>
              <p:cNvGrpSpPr/>
              <p:nvPr/>
            </p:nvGrpSpPr>
            <p:grpSpPr>
              <a:xfrm rot="10800000">
                <a:off x="2733067" y="2655448"/>
                <a:ext cx="927314" cy="482274"/>
                <a:chOff x="833203" y="1555442"/>
                <a:chExt cx="1986197" cy="1014261"/>
              </a:xfrm>
            </p:grpSpPr>
            <p:sp>
              <p:nvSpPr>
                <p:cNvPr id="53" name="Прямоугольник: скругленные углы 52">
                  <a:extLst>
                    <a:ext uri="{FF2B5EF4-FFF2-40B4-BE49-F238E27FC236}">
                      <a16:creationId xmlns:a16="http://schemas.microsoft.com/office/drawing/2014/main" id="{757B1FDA-4529-3E26-B095-331B267D2F27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" name="Равнобедренный треугольник 53">
                  <a:extLst>
                    <a:ext uri="{FF2B5EF4-FFF2-40B4-BE49-F238E27FC236}">
                      <a16:creationId xmlns:a16="http://schemas.microsoft.com/office/drawing/2014/main" id="{7ADA21CD-831A-EE99-9828-62B12DD1AAEB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B25B5F9-5B7A-127C-70E0-30EC3671E28E}"/>
                  </a:ext>
                </a:extLst>
              </p:cNvPr>
              <p:cNvSpPr txBox="1"/>
              <p:nvPr/>
            </p:nvSpPr>
            <p:spPr>
              <a:xfrm>
                <a:off x="2955908" y="2785202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ODS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6" name="Группа 45">
                <a:extLst>
                  <a:ext uri="{FF2B5EF4-FFF2-40B4-BE49-F238E27FC236}">
                    <a16:creationId xmlns:a16="http://schemas.microsoft.com/office/drawing/2014/main" id="{57A80CE7-16F6-5537-2518-D934A2A1A784}"/>
                  </a:ext>
                </a:extLst>
              </p:cNvPr>
              <p:cNvGrpSpPr/>
              <p:nvPr/>
            </p:nvGrpSpPr>
            <p:grpSpPr>
              <a:xfrm>
                <a:off x="2507973" y="1354705"/>
                <a:ext cx="1423221" cy="628595"/>
                <a:chOff x="457200" y="1828800"/>
                <a:chExt cx="2362200" cy="838200"/>
              </a:xfrm>
            </p:grpSpPr>
            <p:sp>
              <p:nvSpPr>
                <p:cNvPr id="48" name="Прямоугольник: скругленные углы 47">
                  <a:extLst>
                    <a:ext uri="{FF2B5EF4-FFF2-40B4-BE49-F238E27FC236}">
                      <a16:creationId xmlns:a16="http://schemas.microsoft.com/office/drawing/2014/main" id="{F9F89EB0-B629-0AC8-7147-80E6997FF15C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9" name="Равнобедренный треугольник 48">
                  <a:extLst>
                    <a:ext uri="{FF2B5EF4-FFF2-40B4-BE49-F238E27FC236}">
                      <a16:creationId xmlns:a16="http://schemas.microsoft.com/office/drawing/2014/main" id="{C6007DE2-F3B4-D2E4-64F1-C8C4D7B5F57D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</p:grpSp>
      <p:sp>
        <p:nvSpPr>
          <p:cNvPr id="17" name="object 21">
            <a:extLst>
              <a:ext uri="{FF2B5EF4-FFF2-40B4-BE49-F238E27FC236}">
                <a16:creationId xmlns:a16="http://schemas.microsoft.com/office/drawing/2014/main" id="{CE7D4386-DC8D-58A9-B17A-2CFB224A074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7">
            <a:extLst>
              <a:ext uri="{FF2B5EF4-FFF2-40B4-BE49-F238E27FC236}">
                <a16:creationId xmlns:a16="http://schemas.microsoft.com/office/drawing/2014/main" id="{C280956F-C532-14BE-F8CA-27B9F3079DB4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BA8E9-F02B-70CB-D2C5-C33DD0C589CF}"/>
              </a:ext>
            </a:extLst>
          </p:cNvPr>
          <p:cNvSpPr txBox="1"/>
          <p:nvPr/>
        </p:nvSpPr>
        <p:spPr>
          <a:xfrm>
            <a:off x="685800" y="1405428"/>
            <a:ext cx="2020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Временный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50D095-9DF9-CEAC-8F29-76A7D004B5AB}"/>
              </a:ext>
            </a:extLst>
          </p:cNvPr>
          <p:cNvSpPr txBox="1"/>
          <p:nvPr/>
        </p:nvSpPr>
        <p:spPr>
          <a:xfrm>
            <a:off x="2557277" y="1401242"/>
            <a:ext cx="16607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сырых данных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3A2466-1CA4-C28F-F238-7C6BF9262ACA}"/>
              </a:ext>
            </a:extLst>
          </p:cNvPr>
          <p:cNvSpPr txBox="1"/>
          <p:nvPr/>
        </p:nvSpPr>
        <p:spPr>
          <a:xfrm>
            <a:off x="4613261" y="1401242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подготовки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5F9C8C-C879-7C2F-4A2C-F355C6DE3B1F}"/>
              </a:ext>
            </a:extLst>
          </p:cNvPr>
          <p:cNvSpPr txBox="1"/>
          <p:nvPr/>
        </p:nvSpPr>
        <p:spPr>
          <a:xfrm>
            <a:off x="6410032" y="1408713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Детальный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387A2D-27EA-870D-AC78-2B180CEDD6AB}"/>
              </a:ext>
            </a:extLst>
          </p:cNvPr>
          <p:cNvSpPr txBox="1"/>
          <p:nvPr/>
        </p:nvSpPr>
        <p:spPr>
          <a:xfrm>
            <a:off x="8458200" y="1416804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витрин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F85EF4-EC89-E1CE-BEED-52C31E6CD80D}"/>
              </a:ext>
            </a:extLst>
          </p:cNvPr>
          <p:cNvSpPr txBox="1"/>
          <p:nvPr/>
        </p:nvSpPr>
        <p:spPr>
          <a:xfrm>
            <a:off x="10363200" y="1416805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отчётов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74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Прямоугольник: скругленные углы 128">
            <a:extLst>
              <a:ext uri="{FF2B5EF4-FFF2-40B4-BE49-F238E27FC236}">
                <a16:creationId xmlns:a16="http://schemas.microsoft.com/office/drawing/2014/main" id="{58B4F73A-A88F-7919-C9C7-CC8E078BC2BB}"/>
              </a:ext>
            </a:extLst>
          </p:cNvPr>
          <p:cNvSpPr/>
          <p:nvPr/>
        </p:nvSpPr>
        <p:spPr>
          <a:xfrm>
            <a:off x="5028408" y="3345175"/>
            <a:ext cx="6907217" cy="2866648"/>
          </a:xfrm>
          <a:prstGeom prst="round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923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1.3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Слои хранения и предоставления данных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53011C-EF15-F314-06CB-3762314CDDBE}"/>
              </a:ext>
            </a:extLst>
          </p:cNvPr>
          <p:cNvSpPr txBox="1"/>
          <p:nvPr/>
        </p:nvSpPr>
        <p:spPr>
          <a:xfrm>
            <a:off x="5312458" y="3485593"/>
            <a:ext cx="63155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2964FF"/>
              </a:buClr>
            </a:pPr>
            <a:r>
              <a: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этом слое (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Data Marts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 данные уже агрегированы и содержат метрики и показатели, которые считаются по определенным алгоритмам.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Предназначен для конечных пользователей – аналитиков и других сотрудников. В витринах данные из детального слоя агрегируются согласно требованиям заказчика.</a:t>
            </a:r>
          </a:p>
          <a:p>
            <a:pPr algn="just">
              <a:buClr>
                <a:srgbClr val="2964FF"/>
              </a:buClr>
            </a:pPr>
            <a:endParaRPr lang="ru-RU" sz="1600" dirty="0">
              <a:solidFill>
                <a:srgbClr val="333333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buClr>
                <a:srgbClr val="2964FF"/>
              </a:buClr>
            </a:pPr>
            <a:r>
              <a:rPr lang="ru-RU" sz="1600" dirty="0">
                <a:solidFill>
                  <a:srgbClr val="33333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Основные цели</a:t>
            </a:r>
            <a:r>
              <a:rPr lang="en-US" sz="1600" dirty="0">
                <a:solidFill>
                  <a:srgbClr val="33333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600" dirty="0">
              <a:solidFill>
                <a:srgbClr val="333333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Предоставлять витрины данных для анализа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Формировать данные в контексте бизнес-потребностей</a:t>
            </a: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Оптимизировать доступ на чтение </a:t>
            </a:r>
            <a:endParaRPr lang="ru-RU" sz="1600" dirty="0">
              <a:solidFill>
                <a:srgbClr val="333333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98267CBC-41DB-63BE-BF93-C8361A41634F}"/>
              </a:ext>
            </a:extLst>
          </p:cNvPr>
          <p:cNvCxnSpPr>
            <a:cxnSpLocks/>
          </p:cNvCxnSpPr>
          <p:nvPr/>
        </p:nvCxnSpPr>
        <p:spPr>
          <a:xfrm flipV="1">
            <a:off x="8942568" y="3192774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B115995-3329-8875-AE09-4C4C82FE96B0}"/>
              </a:ext>
            </a:extLst>
          </p:cNvPr>
          <p:cNvGrpSpPr/>
          <p:nvPr/>
        </p:nvGrpSpPr>
        <p:grpSpPr>
          <a:xfrm>
            <a:off x="566049" y="1347206"/>
            <a:ext cx="11005582" cy="1787932"/>
            <a:chOff x="566049" y="1347206"/>
            <a:chExt cx="11005582" cy="1787932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BB8C6BD-00DC-C7B2-CBBF-29DFAC5461D7}"/>
                </a:ext>
              </a:extLst>
            </p:cNvPr>
            <p:cNvGrpSpPr/>
            <p:nvPr/>
          </p:nvGrpSpPr>
          <p:grpSpPr>
            <a:xfrm>
              <a:off x="6316763" y="1355298"/>
              <a:ext cx="1423221" cy="628595"/>
              <a:chOff x="457200" y="1828800"/>
              <a:chExt cx="2362200" cy="838200"/>
            </a:xfrm>
          </p:grpSpPr>
          <p:sp>
            <p:nvSpPr>
              <p:cNvPr id="125" name="Прямоугольник: скругленные углы 124">
                <a:extLst>
                  <a:ext uri="{FF2B5EF4-FFF2-40B4-BE49-F238E27FC236}">
                    <a16:creationId xmlns:a16="http://schemas.microsoft.com/office/drawing/2014/main" id="{7A612AC1-DF59-5F32-C581-493CB595034A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Равнобедренный треугольник 125">
                <a:extLst>
                  <a:ext uri="{FF2B5EF4-FFF2-40B4-BE49-F238E27FC236}">
                    <a16:creationId xmlns:a16="http://schemas.microsoft.com/office/drawing/2014/main" id="{E1E507B6-5110-FF59-1FD4-B64BF69BDE4A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E42A14B9-44C4-5551-9661-495ECDE4BFCB}"/>
                </a:ext>
              </a:extLst>
            </p:cNvPr>
            <p:cNvGrpSpPr/>
            <p:nvPr/>
          </p:nvGrpSpPr>
          <p:grpSpPr>
            <a:xfrm>
              <a:off x="8230074" y="1359310"/>
              <a:ext cx="1423221" cy="628595"/>
              <a:chOff x="457200" y="1828800"/>
              <a:chExt cx="2362200" cy="838200"/>
            </a:xfrm>
          </p:grpSpPr>
          <p:sp>
            <p:nvSpPr>
              <p:cNvPr id="123" name="Прямоугольник: скругленные углы 122">
                <a:extLst>
                  <a:ext uri="{FF2B5EF4-FFF2-40B4-BE49-F238E27FC236}">
                    <a16:creationId xmlns:a16="http://schemas.microsoft.com/office/drawing/2014/main" id="{CC03B278-0F0F-9F01-E65E-401249E95FCC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Равнобедренный треугольник 123">
                <a:extLst>
                  <a:ext uri="{FF2B5EF4-FFF2-40B4-BE49-F238E27FC236}">
                    <a16:creationId xmlns:a16="http://schemas.microsoft.com/office/drawing/2014/main" id="{5553CE55-CE96-8495-D17F-7BE54CBA2131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409AF33A-63A7-B504-6221-A2710B0EB962}"/>
                </a:ext>
              </a:extLst>
            </p:cNvPr>
            <p:cNvGrpSpPr/>
            <p:nvPr/>
          </p:nvGrpSpPr>
          <p:grpSpPr>
            <a:xfrm>
              <a:off x="10148410" y="1359310"/>
              <a:ext cx="1423221" cy="628595"/>
              <a:chOff x="457200" y="1828800"/>
              <a:chExt cx="2362200" cy="838200"/>
            </a:xfrm>
          </p:grpSpPr>
          <p:sp>
            <p:nvSpPr>
              <p:cNvPr id="121" name="Прямоугольник: скругленные углы 120">
                <a:extLst>
                  <a:ext uri="{FF2B5EF4-FFF2-40B4-BE49-F238E27FC236}">
                    <a16:creationId xmlns:a16="http://schemas.microsoft.com/office/drawing/2014/main" id="{637F3EAE-E827-145F-CB8A-3AD3AC8BDF90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Равнобедренный треугольник 121">
                <a:extLst>
                  <a:ext uri="{FF2B5EF4-FFF2-40B4-BE49-F238E27FC236}">
                    <a16:creationId xmlns:a16="http://schemas.microsoft.com/office/drawing/2014/main" id="{5B66057F-7936-316F-B2A9-C8BCEBE16A6F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C79E8C9-D6CB-BA68-0C0D-52E781E49E6A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9" y="2362200"/>
              <a:ext cx="1100558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Блок-схема: узел 10">
              <a:extLst>
                <a:ext uri="{FF2B5EF4-FFF2-40B4-BE49-F238E27FC236}">
                  <a16:creationId xmlns:a16="http://schemas.microsoft.com/office/drawing/2014/main" id="{FF450F5E-2783-1FC3-B108-ACE865B509A0}"/>
                </a:ext>
              </a:extLst>
            </p:cNvPr>
            <p:cNvSpPr/>
            <p:nvPr/>
          </p:nvSpPr>
          <p:spPr>
            <a:xfrm>
              <a:off x="7007632" y="23393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Блок-схема: узел 17">
              <a:extLst>
                <a:ext uri="{FF2B5EF4-FFF2-40B4-BE49-F238E27FC236}">
                  <a16:creationId xmlns:a16="http://schemas.microsoft.com/office/drawing/2014/main" id="{0F7DB8CC-4054-E285-6A6B-30523708B5FB}"/>
                </a:ext>
              </a:extLst>
            </p:cNvPr>
            <p:cNvSpPr/>
            <p:nvPr/>
          </p:nvSpPr>
          <p:spPr>
            <a:xfrm>
              <a:off x="8918824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Блок-схема: узел 18">
              <a:extLst>
                <a:ext uri="{FF2B5EF4-FFF2-40B4-BE49-F238E27FC236}">
                  <a16:creationId xmlns:a16="http://schemas.microsoft.com/office/drawing/2014/main" id="{C770BBC1-E0AC-672A-4F2F-0F1479AF68F4}"/>
                </a:ext>
              </a:extLst>
            </p:cNvPr>
            <p:cNvSpPr/>
            <p:nvPr/>
          </p:nvSpPr>
          <p:spPr>
            <a:xfrm>
              <a:off x="10837160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4D140522-C836-2461-F832-D96A62AAD705}"/>
                </a:ext>
              </a:extLst>
            </p:cNvPr>
            <p:cNvGrpSpPr/>
            <p:nvPr/>
          </p:nvGrpSpPr>
          <p:grpSpPr>
            <a:xfrm rot="10800000">
              <a:off x="6571201" y="2652864"/>
              <a:ext cx="927314" cy="482274"/>
              <a:chOff x="833203" y="1555442"/>
              <a:chExt cx="1986197" cy="1014261"/>
            </a:xfrm>
          </p:grpSpPr>
          <p:sp>
            <p:nvSpPr>
              <p:cNvPr id="119" name="Прямоугольник: скругленные углы 118">
                <a:extLst>
                  <a:ext uri="{FF2B5EF4-FFF2-40B4-BE49-F238E27FC236}">
                    <a16:creationId xmlns:a16="http://schemas.microsoft.com/office/drawing/2014/main" id="{8E9D20B4-C8DF-709A-FD16-69EF985DD369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Равнобедренный треугольник 119">
                <a:extLst>
                  <a:ext uri="{FF2B5EF4-FFF2-40B4-BE49-F238E27FC236}">
                    <a16:creationId xmlns:a16="http://schemas.microsoft.com/office/drawing/2014/main" id="{6822CE03-E794-E8FF-7821-0DDE97FC9DF1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C4F89BD3-0EB8-2A6D-1B52-566557E103DA}"/>
                </a:ext>
              </a:extLst>
            </p:cNvPr>
            <p:cNvGrpSpPr/>
            <p:nvPr/>
          </p:nvGrpSpPr>
          <p:grpSpPr>
            <a:xfrm rot="10800000">
              <a:off x="8478026" y="2652864"/>
              <a:ext cx="927314" cy="482274"/>
              <a:chOff x="833203" y="1555442"/>
              <a:chExt cx="1986197" cy="1014261"/>
            </a:xfrm>
          </p:grpSpPr>
          <p:sp>
            <p:nvSpPr>
              <p:cNvPr id="117" name="Прямоугольник: скругленные углы 116">
                <a:extLst>
                  <a:ext uri="{FF2B5EF4-FFF2-40B4-BE49-F238E27FC236}">
                    <a16:creationId xmlns:a16="http://schemas.microsoft.com/office/drawing/2014/main" id="{190136D3-6B7A-87CC-153E-AE44A843B86B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Равнобедренный треугольник 117">
                <a:extLst>
                  <a:ext uri="{FF2B5EF4-FFF2-40B4-BE49-F238E27FC236}">
                    <a16:creationId xmlns:a16="http://schemas.microsoft.com/office/drawing/2014/main" id="{897CDD57-08A0-F60A-0EDB-0D2ECF0ADAB1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77F326-9034-4653-1E41-2C2B7CBF55A5}"/>
                </a:ext>
              </a:extLst>
            </p:cNvPr>
            <p:cNvSpPr txBox="1"/>
            <p:nvPr/>
          </p:nvSpPr>
          <p:spPr>
            <a:xfrm>
              <a:off x="6781800" y="2790061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DDS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6E4281-8A0A-0E65-8EA2-2C2F7CE9CF25}"/>
                </a:ext>
              </a:extLst>
            </p:cNvPr>
            <p:cNvSpPr txBox="1"/>
            <p:nvPr/>
          </p:nvSpPr>
          <p:spPr>
            <a:xfrm>
              <a:off x="8686800" y="2785935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CDM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491F1665-C166-0019-4FC7-5F424309ADF0}"/>
                </a:ext>
              </a:extLst>
            </p:cNvPr>
            <p:cNvCxnSpPr/>
            <p:nvPr/>
          </p:nvCxnSpPr>
          <p:spPr>
            <a:xfrm>
              <a:off x="5981700" y="2945916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E0B60963-7F09-4FA9-D53B-116BFCD74A56}"/>
                </a:ext>
              </a:extLst>
            </p:cNvPr>
            <p:cNvCxnSpPr/>
            <p:nvPr/>
          </p:nvCxnSpPr>
          <p:spPr>
            <a:xfrm>
              <a:off x="7836633" y="2940464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96C715C3-5957-66D8-B06D-4D73B45F3351}"/>
                </a:ext>
              </a:extLst>
            </p:cNvPr>
            <p:cNvCxnSpPr/>
            <p:nvPr/>
          </p:nvCxnSpPr>
          <p:spPr>
            <a:xfrm>
              <a:off x="4082084" y="2945916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B4D4B914-AD5F-9246-D544-822BCB830A8B}"/>
                </a:ext>
              </a:extLst>
            </p:cNvPr>
            <p:cNvCxnSpPr/>
            <p:nvPr/>
          </p:nvCxnSpPr>
          <p:spPr>
            <a:xfrm>
              <a:off x="2116208" y="2931577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777D1445-A7A1-A707-2316-E1C96364494C}"/>
                </a:ext>
              </a:extLst>
            </p:cNvPr>
            <p:cNvGrpSpPr/>
            <p:nvPr/>
          </p:nvGrpSpPr>
          <p:grpSpPr>
            <a:xfrm>
              <a:off x="2574198" y="1347206"/>
              <a:ext cx="1693711" cy="1782424"/>
              <a:chOff x="566049" y="1355298"/>
              <a:chExt cx="1693711" cy="1782424"/>
            </a:xfrm>
          </p:grpSpPr>
          <p:sp>
            <p:nvSpPr>
              <p:cNvPr id="106" name="Блок-схема: узел 105">
                <a:extLst>
                  <a:ext uri="{FF2B5EF4-FFF2-40B4-BE49-F238E27FC236}">
                    <a16:creationId xmlns:a16="http://schemas.microsoft.com/office/drawing/2014/main" id="{966F5CA7-DD18-D57B-DE43-6649207DAD35}"/>
                  </a:ext>
                </a:extLst>
              </p:cNvPr>
              <p:cNvSpPr/>
              <p:nvPr/>
            </p:nvSpPr>
            <p:spPr>
              <a:xfrm>
                <a:off x="1254798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07" name="Группа 106">
                <a:extLst>
                  <a:ext uri="{FF2B5EF4-FFF2-40B4-BE49-F238E27FC236}">
                    <a16:creationId xmlns:a16="http://schemas.microsoft.com/office/drawing/2014/main" id="{EC6CCE84-F251-DC93-7EC4-6118249882D8}"/>
                  </a:ext>
                </a:extLst>
              </p:cNvPr>
              <p:cNvGrpSpPr/>
              <p:nvPr/>
            </p:nvGrpSpPr>
            <p:grpSpPr>
              <a:xfrm rot="10800000">
                <a:off x="814000" y="2655448"/>
                <a:ext cx="927314" cy="482274"/>
                <a:chOff x="833203" y="1555442"/>
                <a:chExt cx="1986197" cy="1014261"/>
              </a:xfrm>
            </p:grpSpPr>
            <p:sp>
              <p:nvSpPr>
                <p:cNvPr id="113" name="Прямоугольник: скругленные углы 112">
                  <a:extLst>
                    <a:ext uri="{FF2B5EF4-FFF2-40B4-BE49-F238E27FC236}">
                      <a16:creationId xmlns:a16="http://schemas.microsoft.com/office/drawing/2014/main" id="{08450610-2737-85EB-404D-56A01BB6EADC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14" name="Равнобедренный треугольник 113">
                  <a:extLst>
                    <a:ext uri="{FF2B5EF4-FFF2-40B4-BE49-F238E27FC236}">
                      <a16:creationId xmlns:a16="http://schemas.microsoft.com/office/drawing/2014/main" id="{CB8B3A36-A4ED-A716-23F1-EE6309824EBF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F493B61-3973-6207-7916-AABF573D1561}"/>
                  </a:ext>
                </a:extLst>
              </p:cNvPr>
              <p:cNvSpPr txBox="1"/>
              <p:nvPr/>
            </p:nvSpPr>
            <p:spPr>
              <a:xfrm>
                <a:off x="1035783" y="2785935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RAW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9" name="Группа 108">
                <a:extLst>
                  <a:ext uri="{FF2B5EF4-FFF2-40B4-BE49-F238E27FC236}">
                    <a16:creationId xmlns:a16="http://schemas.microsoft.com/office/drawing/2014/main" id="{BDA9F60E-2019-C199-C790-82BDA623A370}"/>
                  </a:ext>
                </a:extLst>
              </p:cNvPr>
              <p:cNvGrpSpPr/>
              <p:nvPr/>
            </p:nvGrpSpPr>
            <p:grpSpPr>
              <a:xfrm>
                <a:off x="566049" y="1355298"/>
                <a:ext cx="1423221" cy="628595"/>
                <a:chOff x="457200" y="1828800"/>
                <a:chExt cx="2362200" cy="838200"/>
              </a:xfrm>
            </p:grpSpPr>
            <p:sp>
              <p:nvSpPr>
                <p:cNvPr id="111" name="Прямоугольник: скругленные углы 110">
                  <a:extLst>
                    <a:ext uri="{FF2B5EF4-FFF2-40B4-BE49-F238E27FC236}">
                      <a16:creationId xmlns:a16="http://schemas.microsoft.com/office/drawing/2014/main" id="{1C9E0413-FACB-A9CA-061F-8A00331E7BBA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12" name="Равнобедренный треугольник 111">
                  <a:extLst>
                    <a:ext uri="{FF2B5EF4-FFF2-40B4-BE49-F238E27FC236}">
                      <a16:creationId xmlns:a16="http://schemas.microsoft.com/office/drawing/2014/main" id="{B03875E1-089E-AF40-CB55-07356D639E98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C449CD46-A7F2-A5C9-34B6-1C6E6B478686}"/>
                </a:ext>
              </a:extLst>
            </p:cNvPr>
            <p:cNvGrpSpPr/>
            <p:nvPr/>
          </p:nvGrpSpPr>
          <p:grpSpPr>
            <a:xfrm>
              <a:off x="606679" y="1355298"/>
              <a:ext cx="1689399" cy="1777897"/>
              <a:chOff x="4417753" y="1359825"/>
              <a:chExt cx="1689399" cy="177789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F3ED36F-2F9F-2AA2-5448-2C69B7FF7D50}"/>
                  </a:ext>
                </a:extLst>
              </p:cNvPr>
              <p:cNvSpPr txBox="1"/>
              <p:nvPr/>
            </p:nvSpPr>
            <p:spPr>
              <a:xfrm>
                <a:off x="4883175" y="2790061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STG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DA891D05-F4D3-0127-F9AF-F57516D5A3D8}"/>
                  </a:ext>
                </a:extLst>
              </p:cNvPr>
              <p:cNvGrpSpPr/>
              <p:nvPr/>
            </p:nvGrpSpPr>
            <p:grpSpPr>
              <a:xfrm>
                <a:off x="4417753" y="1359825"/>
                <a:ext cx="1677531" cy="1777897"/>
                <a:chOff x="4417753" y="1359825"/>
                <a:chExt cx="1677531" cy="1777897"/>
              </a:xfrm>
            </p:grpSpPr>
            <p:sp>
              <p:nvSpPr>
                <p:cNvPr id="84" name="Блок-схема: узел 83">
                  <a:extLst>
                    <a:ext uri="{FF2B5EF4-FFF2-40B4-BE49-F238E27FC236}">
                      <a16:creationId xmlns:a16="http://schemas.microsoft.com/office/drawing/2014/main" id="{8E2D4BBE-5F14-ADF1-A8A9-C7A372923E73}"/>
                    </a:ext>
                  </a:extLst>
                </p:cNvPr>
                <p:cNvSpPr/>
                <p:nvPr/>
              </p:nvSpPr>
              <p:spPr>
                <a:xfrm>
                  <a:off x="5092932" y="2339340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85" name="Группа 84">
                  <a:extLst>
                    <a:ext uri="{FF2B5EF4-FFF2-40B4-BE49-F238E27FC236}">
                      <a16:creationId xmlns:a16="http://schemas.microsoft.com/office/drawing/2014/main" id="{857B8A0B-0673-6F19-68FD-1572607C96A7}"/>
                    </a:ext>
                  </a:extLst>
                </p:cNvPr>
                <p:cNvGrpSpPr/>
                <p:nvPr/>
              </p:nvGrpSpPr>
              <p:grpSpPr>
                <a:xfrm rot="10800000">
                  <a:off x="4652134" y="2655448"/>
                  <a:ext cx="927314" cy="482274"/>
                  <a:chOff x="833203" y="1555442"/>
                  <a:chExt cx="1986197" cy="1014261"/>
                </a:xfrm>
                <a:solidFill>
                  <a:srgbClr val="2964FF"/>
                </a:solidFill>
              </p:grpSpPr>
              <p:sp>
                <p:nvSpPr>
                  <p:cNvPr id="104" name="Прямоугольник: скругленные углы 103">
                    <a:extLst>
                      <a:ext uri="{FF2B5EF4-FFF2-40B4-BE49-F238E27FC236}">
                        <a16:creationId xmlns:a16="http://schemas.microsoft.com/office/drawing/2014/main" id="{94AFFDDB-3B20-289C-F2D6-F883098CB10F}"/>
                      </a:ext>
                    </a:extLst>
                  </p:cNvPr>
                  <p:cNvSpPr/>
                  <p:nvPr/>
                </p:nvSpPr>
                <p:spPr>
                  <a:xfrm>
                    <a:off x="833203" y="1555442"/>
                    <a:ext cx="1986197" cy="80676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5" name="Равнобедренный треугольник 104">
                    <a:extLst>
                      <a:ext uri="{FF2B5EF4-FFF2-40B4-BE49-F238E27FC236}">
                        <a16:creationId xmlns:a16="http://schemas.microsoft.com/office/drawing/2014/main" id="{BD97EEE1-ED5A-9942-66DF-6B5C5CAA98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35775" y="2362207"/>
                    <a:ext cx="381054" cy="207496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2754D0-8A90-A36C-17A3-54A04CC58393}"/>
                    </a:ext>
                  </a:extLst>
                </p:cNvPr>
                <p:cNvSpPr txBox="1"/>
                <p:nvPr/>
              </p:nvSpPr>
              <p:spPr>
                <a:xfrm>
                  <a:off x="4871307" y="2808392"/>
                  <a:ext cx="1223977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300" kern="0" spc="-5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STG</a:t>
                  </a:r>
                  <a:endParaRPr lang="ru-RU" sz="13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8204DAC8-3CAE-8634-1E74-33B37D6967BB}"/>
                    </a:ext>
                  </a:extLst>
                </p:cNvPr>
                <p:cNvGrpSpPr/>
                <p:nvPr/>
              </p:nvGrpSpPr>
              <p:grpSpPr>
                <a:xfrm>
                  <a:off x="4417753" y="1359825"/>
                  <a:ext cx="1423221" cy="628595"/>
                  <a:chOff x="457200" y="1828800"/>
                  <a:chExt cx="2362200" cy="838200"/>
                </a:xfrm>
              </p:grpSpPr>
              <p:sp>
                <p:nvSpPr>
                  <p:cNvPr id="89" name="Прямоугольник: скругленные углы 88">
                    <a:extLst>
                      <a:ext uri="{FF2B5EF4-FFF2-40B4-BE49-F238E27FC236}">
                        <a16:creationId xmlns:a16="http://schemas.microsoft.com/office/drawing/2014/main" id="{1D4325D9-AEB3-58D3-AE5A-B0FAB3C1F3D0}"/>
                      </a:ext>
                    </a:extLst>
                  </p:cNvPr>
                  <p:cNvSpPr/>
                  <p:nvPr/>
                </p:nvSpPr>
                <p:spPr>
                  <a:xfrm>
                    <a:off x="457200" y="1828800"/>
                    <a:ext cx="2362200" cy="533400"/>
                  </a:xfrm>
                  <a:prstGeom prst="roundRect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3" name="Равнобедренный треугольник 102">
                    <a:extLst>
                      <a:ext uri="{FF2B5EF4-FFF2-40B4-BE49-F238E27FC236}">
                        <a16:creationId xmlns:a16="http://schemas.microsoft.com/office/drawing/2014/main" id="{B5D948FE-C9D2-155B-785D-E2373CDE2E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71600" y="2362200"/>
                    <a:ext cx="533400" cy="304800"/>
                  </a:xfrm>
                  <a:prstGeom prst="triangle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ACF72E04-2BC8-ABA8-9CA1-5803E38AE9ED}"/>
                </a:ext>
              </a:extLst>
            </p:cNvPr>
            <p:cNvGrpSpPr/>
            <p:nvPr/>
          </p:nvGrpSpPr>
          <p:grpSpPr>
            <a:xfrm>
              <a:off x="4534754" y="1347206"/>
              <a:ext cx="1671912" cy="1783017"/>
              <a:chOff x="2507973" y="1354705"/>
              <a:chExt cx="1671912" cy="1783017"/>
            </a:xfrm>
          </p:grpSpPr>
          <p:sp>
            <p:nvSpPr>
              <p:cNvPr id="58" name="Блок-схема: узел 57">
                <a:extLst>
                  <a:ext uri="{FF2B5EF4-FFF2-40B4-BE49-F238E27FC236}">
                    <a16:creationId xmlns:a16="http://schemas.microsoft.com/office/drawing/2014/main" id="{A31F544C-F30E-2FCC-8BD1-676C37D9449A}"/>
                  </a:ext>
                </a:extLst>
              </p:cNvPr>
              <p:cNvSpPr/>
              <p:nvPr/>
            </p:nvSpPr>
            <p:spPr>
              <a:xfrm>
                <a:off x="3173865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59" name="Группа 58">
                <a:extLst>
                  <a:ext uri="{FF2B5EF4-FFF2-40B4-BE49-F238E27FC236}">
                    <a16:creationId xmlns:a16="http://schemas.microsoft.com/office/drawing/2014/main" id="{25B1B0D1-EF04-DB83-756C-716A08BBF4E5}"/>
                  </a:ext>
                </a:extLst>
              </p:cNvPr>
              <p:cNvGrpSpPr/>
              <p:nvPr/>
            </p:nvGrpSpPr>
            <p:grpSpPr>
              <a:xfrm rot="10800000">
                <a:off x="2733067" y="2655448"/>
                <a:ext cx="927314" cy="482274"/>
                <a:chOff x="833203" y="1555442"/>
                <a:chExt cx="1986197" cy="1014261"/>
              </a:xfrm>
            </p:grpSpPr>
            <p:sp>
              <p:nvSpPr>
                <p:cNvPr id="80" name="Прямоугольник: скругленные углы 79">
                  <a:extLst>
                    <a:ext uri="{FF2B5EF4-FFF2-40B4-BE49-F238E27FC236}">
                      <a16:creationId xmlns:a16="http://schemas.microsoft.com/office/drawing/2014/main" id="{0349D57E-5D7D-C35A-511D-29A085F31E0A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1" name="Равнобедренный треугольник 80">
                  <a:extLst>
                    <a:ext uri="{FF2B5EF4-FFF2-40B4-BE49-F238E27FC236}">
                      <a16:creationId xmlns:a16="http://schemas.microsoft.com/office/drawing/2014/main" id="{8ECBD652-7559-03F9-3D3F-0C898D75C57F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477558-32AE-FDFE-94A7-3DFA40E1A006}"/>
                  </a:ext>
                </a:extLst>
              </p:cNvPr>
              <p:cNvSpPr txBox="1"/>
              <p:nvPr/>
            </p:nvSpPr>
            <p:spPr>
              <a:xfrm>
                <a:off x="2955908" y="2785202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ODS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Группа 63">
                <a:extLst>
                  <a:ext uri="{FF2B5EF4-FFF2-40B4-BE49-F238E27FC236}">
                    <a16:creationId xmlns:a16="http://schemas.microsoft.com/office/drawing/2014/main" id="{50D072B4-305B-0AEC-DD37-27305CC59958}"/>
                  </a:ext>
                </a:extLst>
              </p:cNvPr>
              <p:cNvGrpSpPr/>
              <p:nvPr/>
            </p:nvGrpSpPr>
            <p:grpSpPr>
              <a:xfrm>
                <a:off x="2507973" y="1354705"/>
                <a:ext cx="1423221" cy="628595"/>
                <a:chOff x="457200" y="1828800"/>
                <a:chExt cx="2362200" cy="838200"/>
              </a:xfrm>
            </p:grpSpPr>
            <p:sp>
              <p:nvSpPr>
                <p:cNvPr id="78" name="Прямоугольник: скругленные углы 77">
                  <a:extLst>
                    <a:ext uri="{FF2B5EF4-FFF2-40B4-BE49-F238E27FC236}">
                      <a16:creationId xmlns:a16="http://schemas.microsoft.com/office/drawing/2014/main" id="{970FA550-65D3-B8C6-53E8-D1C6E97E9CFE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9" name="Равнобедренный треугольник 78">
                  <a:extLst>
                    <a:ext uri="{FF2B5EF4-FFF2-40B4-BE49-F238E27FC236}">
                      <a16:creationId xmlns:a16="http://schemas.microsoft.com/office/drawing/2014/main" id="{E9B6DF72-3861-A407-EEEB-CCE8B9E12994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</p:grpSp>
      <p:sp>
        <p:nvSpPr>
          <p:cNvPr id="12" name="object 21">
            <a:extLst>
              <a:ext uri="{FF2B5EF4-FFF2-40B4-BE49-F238E27FC236}">
                <a16:creationId xmlns:a16="http://schemas.microsoft.com/office/drawing/2014/main" id="{6BF34E6A-9F8D-51CC-7274-A6A4979D2FFC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7">
            <a:extLst>
              <a:ext uri="{FF2B5EF4-FFF2-40B4-BE49-F238E27FC236}">
                <a16:creationId xmlns:a16="http://schemas.microsoft.com/office/drawing/2014/main" id="{59529D63-0A2A-0D6F-0311-FBEF13BD4A11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21">
            <a:extLst>
              <a:ext uri="{FF2B5EF4-FFF2-40B4-BE49-F238E27FC236}">
                <a16:creationId xmlns:a16="http://schemas.microsoft.com/office/drawing/2014/main" id="{0EE61580-5585-FD52-ECFD-DA5F303783A3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7">
            <a:extLst>
              <a:ext uri="{FF2B5EF4-FFF2-40B4-BE49-F238E27FC236}">
                <a16:creationId xmlns:a16="http://schemas.microsoft.com/office/drawing/2014/main" id="{A334F163-3345-2627-7FF3-5CEAA249739F}"/>
              </a:ext>
            </a:extLst>
          </p:cNvPr>
          <p:cNvSpPr txBox="1"/>
          <p:nvPr/>
        </p:nvSpPr>
        <p:spPr>
          <a:xfrm>
            <a:off x="11571096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4BB47E-043E-C14E-22D0-B29AF8374364}"/>
              </a:ext>
            </a:extLst>
          </p:cNvPr>
          <p:cNvSpPr txBox="1"/>
          <p:nvPr/>
        </p:nvSpPr>
        <p:spPr>
          <a:xfrm>
            <a:off x="685800" y="1405428"/>
            <a:ext cx="2020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Временный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F860AC-5067-7F38-4282-D12BABB2AFA2}"/>
              </a:ext>
            </a:extLst>
          </p:cNvPr>
          <p:cNvSpPr txBox="1"/>
          <p:nvPr/>
        </p:nvSpPr>
        <p:spPr>
          <a:xfrm>
            <a:off x="2557277" y="1401242"/>
            <a:ext cx="16607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сырых данных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09E75-6D0E-FE6A-2125-FD2EECADDD08}"/>
              </a:ext>
            </a:extLst>
          </p:cNvPr>
          <p:cNvSpPr txBox="1"/>
          <p:nvPr/>
        </p:nvSpPr>
        <p:spPr>
          <a:xfrm>
            <a:off x="4613261" y="1401242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подготовки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8665D-04F1-713D-12D6-9B068207781A}"/>
              </a:ext>
            </a:extLst>
          </p:cNvPr>
          <p:cNvSpPr txBox="1"/>
          <p:nvPr/>
        </p:nvSpPr>
        <p:spPr>
          <a:xfrm>
            <a:off x="6410032" y="1408713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Детальный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3213B-43CE-DDEA-32A5-F856E8733DBB}"/>
              </a:ext>
            </a:extLst>
          </p:cNvPr>
          <p:cNvSpPr txBox="1"/>
          <p:nvPr/>
        </p:nvSpPr>
        <p:spPr>
          <a:xfrm>
            <a:off x="8458200" y="1416804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витрин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D0492E-CDEA-A3A6-51E9-E9A968786CEB}"/>
              </a:ext>
            </a:extLst>
          </p:cNvPr>
          <p:cNvSpPr txBox="1"/>
          <p:nvPr/>
        </p:nvSpPr>
        <p:spPr>
          <a:xfrm>
            <a:off x="10363200" y="1416805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отчётов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8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6E9D748-77CF-24D7-4BAF-2EE43C46059B}"/>
              </a:ext>
            </a:extLst>
          </p:cNvPr>
          <p:cNvSpPr/>
          <p:nvPr/>
        </p:nvSpPr>
        <p:spPr>
          <a:xfrm>
            <a:off x="8918824" y="3363512"/>
            <a:ext cx="2591592" cy="566908"/>
          </a:xfrm>
          <a:prstGeom prst="round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923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1.3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Слои хранения и предоставления данных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53011C-EF15-F314-06CB-3762314CDDBE}"/>
              </a:ext>
            </a:extLst>
          </p:cNvPr>
          <p:cNvSpPr txBox="1"/>
          <p:nvPr/>
        </p:nvSpPr>
        <p:spPr>
          <a:xfrm>
            <a:off x="9004028" y="3477689"/>
            <a:ext cx="2940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2964FF"/>
              </a:buClr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отчетных срезов.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98267CBC-41DB-63BE-BF93-C8361A41634F}"/>
              </a:ext>
            </a:extLst>
          </p:cNvPr>
          <p:cNvCxnSpPr>
            <a:cxnSpLocks/>
          </p:cNvCxnSpPr>
          <p:nvPr/>
        </p:nvCxnSpPr>
        <p:spPr>
          <a:xfrm flipV="1">
            <a:off x="10843715" y="3211112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BD24DFA-296B-7E5E-8E9E-FAF1956B49EE}"/>
              </a:ext>
            </a:extLst>
          </p:cNvPr>
          <p:cNvGrpSpPr/>
          <p:nvPr/>
        </p:nvGrpSpPr>
        <p:grpSpPr>
          <a:xfrm>
            <a:off x="566049" y="1347206"/>
            <a:ext cx="11005582" cy="1787932"/>
            <a:chOff x="566049" y="1347206"/>
            <a:chExt cx="11005582" cy="1787932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24CCED8F-FFEF-51B0-31A1-315F89EAA671}"/>
                </a:ext>
              </a:extLst>
            </p:cNvPr>
            <p:cNvGrpSpPr/>
            <p:nvPr/>
          </p:nvGrpSpPr>
          <p:grpSpPr>
            <a:xfrm>
              <a:off x="6316763" y="1355298"/>
              <a:ext cx="1423221" cy="628595"/>
              <a:chOff x="457200" y="1828800"/>
              <a:chExt cx="2362200" cy="838200"/>
            </a:xfrm>
          </p:grpSpPr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786E49AD-2D5B-F838-B809-30039D9EBCDF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Равнобедренный треугольник 13">
                <a:extLst>
                  <a:ext uri="{FF2B5EF4-FFF2-40B4-BE49-F238E27FC236}">
                    <a16:creationId xmlns:a16="http://schemas.microsoft.com/office/drawing/2014/main" id="{F5778398-2C6E-11F1-22BF-0F366C1BCFB1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673650-CF11-F424-C692-1AB177224527}"/>
                </a:ext>
              </a:extLst>
            </p:cNvPr>
            <p:cNvGrpSpPr/>
            <p:nvPr/>
          </p:nvGrpSpPr>
          <p:grpSpPr>
            <a:xfrm>
              <a:off x="8230074" y="1359310"/>
              <a:ext cx="1423221" cy="628595"/>
              <a:chOff x="457200" y="1828800"/>
              <a:chExt cx="2362200" cy="838200"/>
            </a:xfrm>
          </p:grpSpPr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9D90B53C-9A62-A55E-A7AB-03F34DEB17F8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Равнобедренный треугольник 16">
                <a:extLst>
                  <a:ext uri="{FF2B5EF4-FFF2-40B4-BE49-F238E27FC236}">
                    <a16:creationId xmlns:a16="http://schemas.microsoft.com/office/drawing/2014/main" id="{26C80C49-9586-1A50-F001-09B59208287A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BB67CF4-1355-29FA-D587-F5B9D17564F4}"/>
                </a:ext>
              </a:extLst>
            </p:cNvPr>
            <p:cNvGrpSpPr/>
            <p:nvPr/>
          </p:nvGrpSpPr>
          <p:grpSpPr>
            <a:xfrm>
              <a:off x="10148410" y="1359310"/>
              <a:ext cx="1423221" cy="628595"/>
              <a:chOff x="457200" y="1828800"/>
              <a:chExt cx="2362200" cy="838200"/>
            </a:xfrm>
          </p:grpSpPr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30BD91AF-5FA4-5657-C744-A1535A12E31B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Равнобедренный треугольник 22">
                <a:extLst>
                  <a:ext uri="{FF2B5EF4-FFF2-40B4-BE49-F238E27FC236}">
                    <a16:creationId xmlns:a16="http://schemas.microsoft.com/office/drawing/2014/main" id="{968E6D77-55FB-17D9-8C9E-47B023F5DD23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C282970-342F-31B9-08BD-D00F94D4CB18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9" y="2362200"/>
              <a:ext cx="1100558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Блок-схема: узел 37">
              <a:extLst>
                <a:ext uri="{FF2B5EF4-FFF2-40B4-BE49-F238E27FC236}">
                  <a16:creationId xmlns:a16="http://schemas.microsoft.com/office/drawing/2014/main" id="{54C9B002-C2BB-3AF8-BA51-1C635EF76F86}"/>
                </a:ext>
              </a:extLst>
            </p:cNvPr>
            <p:cNvSpPr/>
            <p:nvPr/>
          </p:nvSpPr>
          <p:spPr>
            <a:xfrm>
              <a:off x="7007632" y="23393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Блок-схема: узел 38">
              <a:extLst>
                <a:ext uri="{FF2B5EF4-FFF2-40B4-BE49-F238E27FC236}">
                  <a16:creationId xmlns:a16="http://schemas.microsoft.com/office/drawing/2014/main" id="{FF921D53-E1DE-C1D1-7689-CF57545D879A}"/>
                </a:ext>
              </a:extLst>
            </p:cNvPr>
            <p:cNvSpPr/>
            <p:nvPr/>
          </p:nvSpPr>
          <p:spPr>
            <a:xfrm>
              <a:off x="8918824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Блок-схема: узел 39">
              <a:extLst>
                <a:ext uri="{FF2B5EF4-FFF2-40B4-BE49-F238E27FC236}">
                  <a16:creationId xmlns:a16="http://schemas.microsoft.com/office/drawing/2014/main" id="{9CA42FD6-B913-685B-5218-32AAF431D18E}"/>
                </a:ext>
              </a:extLst>
            </p:cNvPr>
            <p:cNvSpPr/>
            <p:nvPr/>
          </p:nvSpPr>
          <p:spPr>
            <a:xfrm>
              <a:off x="10837160" y="233539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F166DCCC-81B8-C1FB-7DDF-C067B5C3D1A0}"/>
                </a:ext>
              </a:extLst>
            </p:cNvPr>
            <p:cNvGrpSpPr/>
            <p:nvPr/>
          </p:nvGrpSpPr>
          <p:grpSpPr>
            <a:xfrm rot="10800000">
              <a:off x="6571201" y="2652864"/>
              <a:ext cx="927314" cy="482274"/>
              <a:chOff x="833203" y="1555442"/>
              <a:chExt cx="1986197" cy="1014261"/>
            </a:xfrm>
          </p:grpSpPr>
          <p:sp>
            <p:nvSpPr>
              <p:cNvPr id="51" name="Прямоугольник: скругленные углы 50">
                <a:extLst>
                  <a:ext uri="{FF2B5EF4-FFF2-40B4-BE49-F238E27FC236}">
                    <a16:creationId xmlns:a16="http://schemas.microsoft.com/office/drawing/2014/main" id="{6AE76D37-3CEA-E8E5-5E58-2F1E959D3B27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Равнобедренный треугольник 51">
                <a:extLst>
                  <a:ext uri="{FF2B5EF4-FFF2-40B4-BE49-F238E27FC236}">
                    <a16:creationId xmlns:a16="http://schemas.microsoft.com/office/drawing/2014/main" id="{16755401-1320-B082-FB9B-099AEBDA8F0D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1A2A393C-B90C-55E5-9D87-E00926CE0C07}"/>
                </a:ext>
              </a:extLst>
            </p:cNvPr>
            <p:cNvGrpSpPr/>
            <p:nvPr/>
          </p:nvGrpSpPr>
          <p:grpSpPr>
            <a:xfrm rot="10800000">
              <a:off x="8478026" y="2652864"/>
              <a:ext cx="927314" cy="482274"/>
              <a:chOff x="833203" y="1555442"/>
              <a:chExt cx="1986197" cy="1014261"/>
            </a:xfrm>
          </p:grpSpPr>
          <p:sp>
            <p:nvSpPr>
              <p:cNvPr id="54" name="Прямоугольник: скругленные углы 53">
                <a:extLst>
                  <a:ext uri="{FF2B5EF4-FFF2-40B4-BE49-F238E27FC236}">
                    <a16:creationId xmlns:a16="http://schemas.microsoft.com/office/drawing/2014/main" id="{BD1B88B6-B36B-7A83-F81D-719A05CA114F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5" name="Равнобедренный треугольник 54">
                <a:extLst>
                  <a:ext uri="{FF2B5EF4-FFF2-40B4-BE49-F238E27FC236}">
                    <a16:creationId xmlns:a16="http://schemas.microsoft.com/office/drawing/2014/main" id="{0E0E8D2C-3C7B-1D11-55F0-1856D2674285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D343DA75-D1B6-5855-8A23-56E3B7CD6D74}"/>
                </a:ext>
              </a:extLst>
            </p:cNvPr>
            <p:cNvGrpSpPr/>
            <p:nvPr/>
          </p:nvGrpSpPr>
          <p:grpSpPr>
            <a:xfrm rot="10800000">
              <a:off x="10396362" y="2652864"/>
              <a:ext cx="927314" cy="482274"/>
              <a:chOff x="833203" y="1555442"/>
              <a:chExt cx="1986197" cy="1014261"/>
            </a:xfrm>
          </p:grpSpPr>
          <p:sp>
            <p:nvSpPr>
              <p:cNvPr id="57" name="Прямоугольник: скругленные углы 56">
                <a:extLst>
                  <a:ext uri="{FF2B5EF4-FFF2-40B4-BE49-F238E27FC236}">
                    <a16:creationId xmlns:a16="http://schemas.microsoft.com/office/drawing/2014/main" id="{72E614D0-7F7A-85C1-EAC7-7F005A869466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8" name="Равнобедренный треугольник 57">
                <a:extLst>
                  <a:ext uri="{FF2B5EF4-FFF2-40B4-BE49-F238E27FC236}">
                    <a16:creationId xmlns:a16="http://schemas.microsoft.com/office/drawing/2014/main" id="{9E51A4D0-18DF-3635-A491-B51DF4BA990D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1AD910-97D9-0A49-03CD-2C93B0332C71}"/>
                </a:ext>
              </a:extLst>
            </p:cNvPr>
            <p:cNvSpPr txBox="1"/>
            <p:nvPr/>
          </p:nvSpPr>
          <p:spPr>
            <a:xfrm>
              <a:off x="6781800" y="2790061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DDS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C50647-1B87-B4D3-AB8E-8D698A4921AC}"/>
                </a:ext>
              </a:extLst>
            </p:cNvPr>
            <p:cNvSpPr txBox="1"/>
            <p:nvPr/>
          </p:nvSpPr>
          <p:spPr>
            <a:xfrm>
              <a:off x="8686800" y="2785935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CDM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624841B-671D-81DD-A380-EC2039984F18}"/>
                </a:ext>
              </a:extLst>
            </p:cNvPr>
            <p:cNvSpPr txBox="1"/>
            <p:nvPr/>
          </p:nvSpPr>
          <p:spPr>
            <a:xfrm>
              <a:off x="10631796" y="2785202"/>
              <a:ext cx="569604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REP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E3D47C50-B48F-3A47-2B1B-6E69DD594313}"/>
                </a:ext>
              </a:extLst>
            </p:cNvPr>
            <p:cNvCxnSpPr/>
            <p:nvPr/>
          </p:nvCxnSpPr>
          <p:spPr>
            <a:xfrm>
              <a:off x="5981700" y="2945916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2157EDC2-247F-AAA1-AD98-3299E0B1638D}"/>
                </a:ext>
              </a:extLst>
            </p:cNvPr>
            <p:cNvCxnSpPr/>
            <p:nvPr/>
          </p:nvCxnSpPr>
          <p:spPr>
            <a:xfrm>
              <a:off x="7836633" y="2940464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601DDF7F-2E14-B19D-FE2D-9893B41767CF}"/>
                </a:ext>
              </a:extLst>
            </p:cNvPr>
            <p:cNvCxnSpPr/>
            <p:nvPr/>
          </p:nvCxnSpPr>
          <p:spPr>
            <a:xfrm>
              <a:off x="9767864" y="2931577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170F3D1E-DD5F-3FC3-B216-EBEDA30FE257}"/>
                </a:ext>
              </a:extLst>
            </p:cNvPr>
            <p:cNvCxnSpPr/>
            <p:nvPr/>
          </p:nvCxnSpPr>
          <p:spPr>
            <a:xfrm>
              <a:off x="4082084" y="2945916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3FE0C649-0E15-A6ED-72D0-7CD8B3693BAD}"/>
                </a:ext>
              </a:extLst>
            </p:cNvPr>
            <p:cNvCxnSpPr/>
            <p:nvPr/>
          </p:nvCxnSpPr>
          <p:spPr>
            <a:xfrm>
              <a:off x="2116208" y="2931577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2DA0870F-600B-DE54-C903-1E3E5551E5B6}"/>
                </a:ext>
              </a:extLst>
            </p:cNvPr>
            <p:cNvGrpSpPr/>
            <p:nvPr/>
          </p:nvGrpSpPr>
          <p:grpSpPr>
            <a:xfrm>
              <a:off x="2574198" y="1347206"/>
              <a:ext cx="1693711" cy="1782424"/>
              <a:chOff x="566049" y="1355298"/>
              <a:chExt cx="1693711" cy="1782424"/>
            </a:xfrm>
          </p:grpSpPr>
          <p:sp>
            <p:nvSpPr>
              <p:cNvPr id="35" name="Блок-схема: узел 34">
                <a:extLst>
                  <a:ext uri="{FF2B5EF4-FFF2-40B4-BE49-F238E27FC236}">
                    <a16:creationId xmlns:a16="http://schemas.microsoft.com/office/drawing/2014/main" id="{88A80F82-1320-989D-0B19-7D9BD2E28CA7}"/>
                  </a:ext>
                </a:extLst>
              </p:cNvPr>
              <p:cNvSpPr/>
              <p:nvPr/>
            </p:nvSpPr>
            <p:spPr>
              <a:xfrm>
                <a:off x="1254798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866ED354-049C-9B39-A39C-E9DBEBC9DE0D}"/>
                  </a:ext>
                </a:extLst>
              </p:cNvPr>
              <p:cNvGrpSpPr/>
              <p:nvPr/>
            </p:nvGrpSpPr>
            <p:grpSpPr>
              <a:xfrm rot="10800000">
                <a:off x="814000" y="2655448"/>
                <a:ext cx="927314" cy="482274"/>
                <a:chOff x="833203" y="1555442"/>
                <a:chExt cx="1986197" cy="1014261"/>
              </a:xfrm>
            </p:grpSpPr>
            <p:sp>
              <p:nvSpPr>
                <p:cNvPr id="65" name="Прямоугольник: скругленные углы 64">
                  <a:extLst>
                    <a:ext uri="{FF2B5EF4-FFF2-40B4-BE49-F238E27FC236}">
                      <a16:creationId xmlns:a16="http://schemas.microsoft.com/office/drawing/2014/main" id="{B6EA60CB-11A0-B866-E16D-FAAA73FFABB0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67" name="Равнобедренный треугольник 66">
                  <a:extLst>
                    <a:ext uri="{FF2B5EF4-FFF2-40B4-BE49-F238E27FC236}">
                      <a16:creationId xmlns:a16="http://schemas.microsoft.com/office/drawing/2014/main" id="{CD1681E6-C3F7-D803-7774-0F4BC6E2CAEB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3C49D7-9373-0441-E6B6-9999E22BB1CC}"/>
                  </a:ext>
                </a:extLst>
              </p:cNvPr>
              <p:cNvSpPr txBox="1"/>
              <p:nvPr/>
            </p:nvSpPr>
            <p:spPr>
              <a:xfrm>
                <a:off x="1035783" y="2785935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RAW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0" name="Группа 79">
                <a:extLst>
                  <a:ext uri="{FF2B5EF4-FFF2-40B4-BE49-F238E27FC236}">
                    <a16:creationId xmlns:a16="http://schemas.microsoft.com/office/drawing/2014/main" id="{125E5888-5FC9-C210-A9CF-2AF70523F836}"/>
                  </a:ext>
                </a:extLst>
              </p:cNvPr>
              <p:cNvGrpSpPr/>
              <p:nvPr/>
            </p:nvGrpSpPr>
            <p:grpSpPr>
              <a:xfrm>
                <a:off x="566049" y="1355298"/>
                <a:ext cx="1423221" cy="628595"/>
                <a:chOff x="457200" y="1828800"/>
                <a:chExt cx="2362200" cy="838200"/>
              </a:xfrm>
            </p:grpSpPr>
            <p:sp>
              <p:nvSpPr>
                <p:cNvPr id="81" name="Прямоугольник: скругленные углы 80">
                  <a:extLst>
                    <a:ext uri="{FF2B5EF4-FFF2-40B4-BE49-F238E27FC236}">
                      <a16:creationId xmlns:a16="http://schemas.microsoft.com/office/drawing/2014/main" id="{CF2A5BF7-ABB2-AA94-4BA5-4CD13C6EBCFE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2" name="Равнобедренный треугольник 81">
                  <a:extLst>
                    <a:ext uri="{FF2B5EF4-FFF2-40B4-BE49-F238E27FC236}">
                      <a16:creationId xmlns:a16="http://schemas.microsoft.com/office/drawing/2014/main" id="{6FD5BAFC-F99C-F792-0A85-A7BF134A4EEB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56D3BBC9-27A8-DE72-A2E4-72A366B4FDF7}"/>
                </a:ext>
              </a:extLst>
            </p:cNvPr>
            <p:cNvGrpSpPr/>
            <p:nvPr/>
          </p:nvGrpSpPr>
          <p:grpSpPr>
            <a:xfrm>
              <a:off x="606679" y="1355298"/>
              <a:ext cx="1689399" cy="1777897"/>
              <a:chOff x="4417753" y="1359825"/>
              <a:chExt cx="1689399" cy="177789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4664ECA-796D-A8FC-F7E6-BAF866D5B233}"/>
                  </a:ext>
                </a:extLst>
              </p:cNvPr>
              <p:cNvSpPr txBox="1"/>
              <p:nvPr/>
            </p:nvSpPr>
            <p:spPr>
              <a:xfrm>
                <a:off x="4883175" y="2790061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STG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" name="Группа 1">
                <a:extLst>
                  <a:ext uri="{FF2B5EF4-FFF2-40B4-BE49-F238E27FC236}">
                    <a16:creationId xmlns:a16="http://schemas.microsoft.com/office/drawing/2014/main" id="{0D65E410-3477-AAE9-B610-DBF56AB137C2}"/>
                  </a:ext>
                </a:extLst>
              </p:cNvPr>
              <p:cNvGrpSpPr/>
              <p:nvPr/>
            </p:nvGrpSpPr>
            <p:grpSpPr>
              <a:xfrm>
                <a:off x="4417753" y="1359825"/>
                <a:ext cx="1677531" cy="1777897"/>
                <a:chOff x="4417753" y="1359825"/>
                <a:chExt cx="1677531" cy="1777897"/>
              </a:xfrm>
            </p:grpSpPr>
            <p:sp>
              <p:nvSpPr>
                <p:cNvPr id="37" name="Блок-схема: узел 36">
                  <a:extLst>
                    <a:ext uri="{FF2B5EF4-FFF2-40B4-BE49-F238E27FC236}">
                      <a16:creationId xmlns:a16="http://schemas.microsoft.com/office/drawing/2014/main" id="{8D3B96BD-AAF1-3848-458C-2D8CA518FAA2}"/>
                    </a:ext>
                  </a:extLst>
                </p:cNvPr>
                <p:cNvSpPr/>
                <p:nvPr/>
              </p:nvSpPr>
              <p:spPr>
                <a:xfrm>
                  <a:off x="5092932" y="2339340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72" name="Группа 71">
                  <a:extLst>
                    <a:ext uri="{FF2B5EF4-FFF2-40B4-BE49-F238E27FC236}">
                      <a16:creationId xmlns:a16="http://schemas.microsoft.com/office/drawing/2014/main" id="{7F7FDD53-47AA-F300-F88B-6493B94CD771}"/>
                    </a:ext>
                  </a:extLst>
                </p:cNvPr>
                <p:cNvGrpSpPr/>
                <p:nvPr/>
              </p:nvGrpSpPr>
              <p:grpSpPr>
                <a:xfrm rot="10800000">
                  <a:off x="4652134" y="2655448"/>
                  <a:ext cx="927314" cy="482274"/>
                  <a:chOff x="833203" y="1555442"/>
                  <a:chExt cx="1986197" cy="1014261"/>
                </a:xfrm>
                <a:solidFill>
                  <a:srgbClr val="2964FF"/>
                </a:solidFill>
              </p:grpSpPr>
              <p:sp>
                <p:nvSpPr>
                  <p:cNvPr id="73" name="Прямоугольник: скругленные углы 72">
                    <a:extLst>
                      <a:ext uri="{FF2B5EF4-FFF2-40B4-BE49-F238E27FC236}">
                        <a16:creationId xmlns:a16="http://schemas.microsoft.com/office/drawing/2014/main" id="{C3C5058A-5E1E-B0E4-C7C6-6BC1A8EF855B}"/>
                      </a:ext>
                    </a:extLst>
                  </p:cNvPr>
                  <p:cNvSpPr/>
                  <p:nvPr/>
                </p:nvSpPr>
                <p:spPr>
                  <a:xfrm>
                    <a:off x="833203" y="1555442"/>
                    <a:ext cx="1986197" cy="80676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4" name="Равнобедренный треугольник 73">
                    <a:extLst>
                      <a:ext uri="{FF2B5EF4-FFF2-40B4-BE49-F238E27FC236}">
                        <a16:creationId xmlns:a16="http://schemas.microsoft.com/office/drawing/2014/main" id="{AEA51EE7-1AED-3680-0F1A-8E0D0A7D4D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35775" y="2362207"/>
                    <a:ext cx="381054" cy="207496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1D9D55D-F6C4-1BB9-21D6-1E59231A8313}"/>
                    </a:ext>
                  </a:extLst>
                </p:cNvPr>
                <p:cNvSpPr txBox="1"/>
                <p:nvPr/>
              </p:nvSpPr>
              <p:spPr>
                <a:xfrm>
                  <a:off x="4871307" y="2808392"/>
                  <a:ext cx="1223977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300" kern="0" spc="-5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STG</a:t>
                  </a:r>
                  <a:endParaRPr lang="ru-RU" sz="13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3" name="Группа 82">
                  <a:extLst>
                    <a:ext uri="{FF2B5EF4-FFF2-40B4-BE49-F238E27FC236}">
                      <a16:creationId xmlns:a16="http://schemas.microsoft.com/office/drawing/2014/main" id="{B52A9B3E-E9B1-DA95-BD2A-9B872ACAAAB2}"/>
                    </a:ext>
                  </a:extLst>
                </p:cNvPr>
                <p:cNvGrpSpPr/>
                <p:nvPr/>
              </p:nvGrpSpPr>
              <p:grpSpPr>
                <a:xfrm>
                  <a:off x="4417753" y="1359825"/>
                  <a:ext cx="1423221" cy="628595"/>
                  <a:chOff x="457200" y="1828800"/>
                  <a:chExt cx="2362200" cy="838200"/>
                </a:xfrm>
              </p:grpSpPr>
              <p:sp>
                <p:nvSpPr>
                  <p:cNvPr id="84" name="Прямоугольник: скругленные углы 83">
                    <a:extLst>
                      <a:ext uri="{FF2B5EF4-FFF2-40B4-BE49-F238E27FC236}">
                        <a16:creationId xmlns:a16="http://schemas.microsoft.com/office/drawing/2014/main" id="{63C0AFFD-2F48-6BE7-2473-BE6A0AC27CE9}"/>
                      </a:ext>
                    </a:extLst>
                  </p:cNvPr>
                  <p:cNvSpPr/>
                  <p:nvPr/>
                </p:nvSpPr>
                <p:spPr>
                  <a:xfrm>
                    <a:off x="457200" y="1828800"/>
                    <a:ext cx="2362200" cy="533400"/>
                  </a:xfrm>
                  <a:prstGeom prst="roundRect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5" name="Равнобедренный треугольник 84">
                    <a:extLst>
                      <a:ext uri="{FF2B5EF4-FFF2-40B4-BE49-F238E27FC236}">
                        <a16:creationId xmlns:a16="http://schemas.microsoft.com/office/drawing/2014/main" id="{B3CE931D-64B2-C933-0EA2-086F833963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71600" y="2362200"/>
                    <a:ext cx="533400" cy="304800"/>
                  </a:xfrm>
                  <a:prstGeom prst="triangle">
                    <a:avLst/>
                  </a:prstGeom>
                  <a:solidFill>
                    <a:srgbClr val="296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4ECEB8A2-926B-4CDD-E61E-8AAD16E0267F}"/>
                </a:ext>
              </a:extLst>
            </p:cNvPr>
            <p:cNvGrpSpPr/>
            <p:nvPr/>
          </p:nvGrpSpPr>
          <p:grpSpPr>
            <a:xfrm>
              <a:off x="4534754" y="1347206"/>
              <a:ext cx="1671912" cy="1783017"/>
              <a:chOff x="2507973" y="1354705"/>
              <a:chExt cx="1671912" cy="1783017"/>
            </a:xfrm>
          </p:grpSpPr>
          <p:sp>
            <p:nvSpPr>
              <p:cNvPr id="36" name="Блок-схема: узел 35">
                <a:extLst>
                  <a:ext uri="{FF2B5EF4-FFF2-40B4-BE49-F238E27FC236}">
                    <a16:creationId xmlns:a16="http://schemas.microsoft.com/office/drawing/2014/main" id="{51F086EC-4A15-948D-C95B-9A9EA5C22A90}"/>
                  </a:ext>
                </a:extLst>
              </p:cNvPr>
              <p:cNvSpPr/>
              <p:nvPr/>
            </p:nvSpPr>
            <p:spPr>
              <a:xfrm>
                <a:off x="3173865" y="233934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69" name="Группа 68">
                <a:extLst>
                  <a:ext uri="{FF2B5EF4-FFF2-40B4-BE49-F238E27FC236}">
                    <a16:creationId xmlns:a16="http://schemas.microsoft.com/office/drawing/2014/main" id="{3AA1B0B1-6D25-242F-E0CE-408F52826D7F}"/>
                  </a:ext>
                </a:extLst>
              </p:cNvPr>
              <p:cNvGrpSpPr/>
              <p:nvPr/>
            </p:nvGrpSpPr>
            <p:grpSpPr>
              <a:xfrm rot="10800000">
                <a:off x="2733067" y="2655448"/>
                <a:ext cx="927314" cy="482274"/>
                <a:chOff x="833203" y="1555442"/>
                <a:chExt cx="1986197" cy="1014261"/>
              </a:xfrm>
            </p:grpSpPr>
            <p:sp>
              <p:nvSpPr>
                <p:cNvPr id="70" name="Прямоугольник: скругленные углы 69">
                  <a:extLst>
                    <a:ext uri="{FF2B5EF4-FFF2-40B4-BE49-F238E27FC236}">
                      <a16:creationId xmlns:a16="http://schemas.microsoft.com/office/drawing/2014/main" id="{65D43B70-CE8B-884A-424C-2CDD3E754AE5}"/>
                    </a:ext>
                  </a:extLst>
                </p:cNvPr>
                <p:cNvSpPr/>
                <p:nvPr/>
              </p:nvSpPr>
              <p:spPr>
                <a:xfrm>
                  <a:off x="833203" y="1555442"/>
                  <a:ext cx="1986197" cy="806765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1" name="Равнобедренный треугольник 70">
                  <a:extLst>
                    <a:ext uri="{FF2B5EF4-FFF2-40B4-BE49-F238E27FC236}">
                      <a16:creationId xmlns:a16="http://schemas.microsoft.com/office/drawing/2014/main" id="{2C9A6A99-6CF7-01FD-07C9-90A08EE9C8C7}"/>
                    </a:ext>
                  </a:extLst>
                </p:cNvPr>
                <p:cNvSpPr/>
                <p:nvPr/>
              </p:nvSpPr>
              <p:spPr>
                <a:xfrm rot="10800000">
                  <a:off x="1635775" y="2362207"/>
                  <a:ext cx="381054" cy="207496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98146E-B4D3-0839-B83F-DF796BCDDBE9}"/>
                  </a:ext>
                </a:extLst>
              </p:cNvPr>
              <p:cNvSpPr txBox="1"/>
              <p:nvPr/>
            </p:nvSpPr>
            <p:spPr>
              <a:xfrm>
                <a:off x="2955908" y="2785202"/>
                <a:ext cx="12239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ODS</a:t>
                </a:r>
                <a:endParaRPr lang="ru-RU" sz="13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5F7B774C-0934-7B7F-79E9-06BA6BDDE05D}"/>
                  </a:ext>
                </a:extLst>
              </p:cNvPr>
              <p:cNvGrpSpPr/>
              <p:nvPr/>
            </p:nvGrpSpPr>
            <p:grpSpPr>
              <a:xfrm>
                <a:off x="2507973" y="1354705"/>
                <a:ext cx="1423221" cy="628595"/>
                <a:chOff x="457200" y="1828800"/>
                <a:chExt cx="2362200" cy="838200"/>
              </a:xfrm>
            </p:grpSpPr>
            <p:sp>
              <p:nvSpPr>
                <p:cNvPr id="87" name="Прямоугольник: скругленные углы 86">
                  <a:extLst>
                    <a:ext uri="{FF2B5EF4-FFF2-40B4-BE49-F238E27FC236}">
                      <a16:creationId xmlns:a16="http://schemas.microsoft.com/office/drawing/2014/main" id="{FCF2C0AE-C6EA-482D-54AA-0883C5D81BDC}"/>
                    </a:ext>
                  </a:extLst>
                </p:cNvPr>
                <p:cNvSpPr/>
                <p:nvPr/>
              </p:nvSpPr>
              <p:spPr>
                <a:xfrm>
                  <a:off x="457200" y="1828800"/>
                  <a:ext cx="2362200" cy="533400"/>
                </a:xfrm>
                <a:prstGeom prst="roundRect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8" name="Равнобедренный треугольник 87">
                  <a:extLst>
                    <a:ext uri="{FF2B5EF4-FFF2-40B4-BE49-F238E27FC236}">
                      <a16:creationId xmlns:a16="http://schemas.microsoft.com/office/drawing/2014/main" id="{609B59EC-73F1-5FA9-1082-6EF9B80D9EEE}"/>
                    </a:ext>
                  </a:extLst>
                </p:cNvPr>
                <p:cNvSpPr/>
                <p:nvPr/>
              </p:nvSpPr>
              <p:spPr>
                <a:xfrm rot="10800000">
                  <a:off x="1371600" y="2362200"/>
                  <a:ext cx="533400" cy="304800"/>
                </a:xfrm>
                <a:prstGeom prst="triangle">
                  <a:avLst/>
                </a:prstGeom>
                <a:solidFill>
                  <a:srgbClr val="296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</p:grpSp>
      <p:sp>
        <p:nvSpPr>
          <p:cNvPr id="19" name="object 21">
            <a:extLst>
              <a:ext uri="{FF2B5EF4-FFF2-40B4-BE49-F238E27FC236}">
                <a16:creationId xmlns:a16="http://schemas.microsoft.com/office/drawing/2014/main" id="{38BB3EA1-43D4-0C9E-3398-355283C4E067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6D2581F3-8B5A-8FFE-CF18-51A06469EB78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2E8651-62A8-8CEF-CD77-288380C077D8}"/>
              </a:ext>
            </a:extLst>
          </p:cNvPr>
          <p:cNvSpPr txBox="1"/>
          <p:nvPr/>
        </p:nvSpPr>
        <p:spPr>
          <a:xfrm>
            <a:off x="685800" y="1405428"/>
            <a:ext cx="2020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Временный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9F230-F9C7-E6D8-29F7-2F455F0B522C}"/>
              </a:ext>
            </a:extLst>
          </p:cNvPr>
          <p:cNvSpPr txBox="1"/>
          <p:nvPr/>
        </p:nvSpPr>
        <p:spPr>
          <a:xfrm>
            <a:off x="2557277" y="1401242"/>
            <a:ext cx="16607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сырых данных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95734A-8AF9-44EA-4996-D530947547B6}"/>
              </a:ext>
            </a:extLst>
          </p:cNvPr>
          <p:cNvSpPr txBox="1"/>
          <p:nvPr/>
        </p:nvSpPr>
        <p:spPr>
          <a:xfrm>
            <a:off x="4613261" y="1401242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подготовки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79C6F6-91F0-4C06-1A4C-DDBAF5FD8E33}"/>
              </a:ext>
            </a:extLst>
          </p:cNvPr>
          <p:cNvSpPr txBox="1"/>
          <p:nvPr/>
        </p:nvSpPr>
        <p:spPr>
          <a:xfrm>
            <a:off x="6410032" y="1408713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Детальный слой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408B82-D335-E8CB-5491-0772229DB8AE}"/>
              </a:ext>
            </a:extLst>
          </p:cNvPr>
          <p:cNvSpPr txBox="1"/>
          <p:nvPr/>
        </p:nvSpPr>
        <p:spPr>
          <a:xfrm>
            <a:off x="8458200" y="1416804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витрин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E822DD-C6CB-B9FE-0829-83D989C44861}"/>
              </a:ext>
            </a:extLst>
          </p:cNvPr>
          <p:cNvSpPr txBox="1"/>
          <p:nvPr/>
        </p:nvSpPr>
        <p:spPr>
          <a:xfrm>
            <a:off x="10363200" y="1416805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отчётов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923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1.3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Слои хранения и предоставления данных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C282970-342F-31B9-08BD-D00F94D4CB18}"/>
              </a:ext>
            </a:extLst>
          </p:cNvPr>
          <p:cNvCxnSpPr>
            <a:cxnSpLocks/>
          </p:cNvCxnSpPr>
          <p:nvPr/>
        </p:nvCxnSpPr>
        <p:spPr>
          <a:xfrm>
            <a:off x="228600" y="2335394"/>
            <a:ext cx="11343031" cy="268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186A9F2-A35B-045C-E1FB-81A34D02B074}"/>
              </a:ext>
            </a:extLst>
          </p:cNvPr>
          <p:cNvGrpSpPr/>
          <p:nvPr/>
        </p:nvGrpSpPr>
        <p:grpSpPr>
          <a:xfrm>
            <a:off x="7374359" y="1361186"/>
            <a:ext cx="1551101" cy="628595"/>
            <a:chOff x="6626703" y="1355298"/>
            <a:chExt cx="1551101" cy="628595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24CCED8F-FFEF-51B0-31A1-315F89EAA671}"/>
                </a:ext>
              </a:extLst>
            </p:cNvPr>
            <p:cNvGrpSpPr/>
            <p:nvPr/>
          </p:nvGrpSpPr>
          <p:grpSpPr>
            <a:xfrm>
              <a:off x="6626703" y="1355298"/>
              <a:ext cx="1423221" cy="628595"/>
              <a:chOff x="457200" y="1828800"/>
              <a:chExt cx="2362200" cy="838200"/>
            </a:xfrm>
          </p:grpSpPr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786E49AD-2D5B-F838-B809-30039D9EBCDF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Равнобедренный треугольник 13">
                <a:extLst>
                  <a:ext uri="{FF2B5EF4-FFF2-40B4-BE49-F238E27FC236}">
                    <a16:creationId xmlns:a16="http://schemas.microsoft.com/office/drawing/2014/main" id="{F5778398-2C6E-11F1-22BF-0F366C1BCFB1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A2DB99-87E1-658C-AA54-F919922BE8F6}"/>
                </a:ext>
              </a:extLst>
            </p:cNvPr>
            <p:cNvSpPr txBox="1"/>
            <p:nvPr/>
          </p:nvSpPr>
          <p:spPr>
            <a:xfrm>
              <a:off x="6706747" y="1410011"/>
              <a:ext cx="14710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Детальный слой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3BF0352-4833-41C5-B352-CC80BEC7AC0D}"/>
              </a:ext>
            </a:extLst>
          </p:cNvPr>
          <p:cNvGrpSpPr/>
          <p:nvPr/>
        </p:nvGrpSpPr>
        <p:grpSpPr>
          <a:xfrm>
            <a:off x="8867455" y="1359310"/>
            <a:ext cx="1429414" cy="628595"/>
            <a:chOff x="8387557" y="1355298"/>
            <a:chExt cx="1600993" cy="628595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673650-CF11-F424-C692-1AB177224527}"/>
                </a:ext>
              </a:extLst>
            </p:cNvPr>
            <p:cNvGrpSpPr/>
            <p:nvPr/>
          </p:nvGrpSpPr>
          <p:grpSpPr>
            <a:xfrm>
              <a:off x="8387557" y="1355298"/>
              <a:ext cx="1423221" cy="628595"/>
              <a:chOff x="457200" y="1828800"/>
              <a:chExt cx="2362200" cy="838200"/>
            </a:xfrm>
          </p:grpSpPr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9D90B53C-9A62-A55E-A7AB-03F34DEB17F8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Равнобедренный треугольник 16">
                <a:extLst>
                  <a:ext uri="{FF2B5EF4-FFF2-40B4-BE49-F238E27FC236}">
                    <a16:creationId xmlns:a16="http://schemas.microsoft.com/office/drawing/2014/main" id="{26C80C49-9586-1A50-F001-09B59208287A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1C62CE-B9E1-1503-F522-53127B4102A3}"/>
                </a:ext>
              </a:extLst>
            </p:cNvPr>
            <p:cNvSpPr txBox="1"/>
            <p:nvPr/>
          </p:nvSpPr>
          <p:spPr>
            <a:xfrm>
              <a:off x="8517493" y="1409111"/>
              <a:ext cx="147105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Слой витрин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1DC57D02-F61E-5439-64F3-9CEBDEAA3291}"/>
              </a:ext>
            </a:extLst>
          </p:cNvPr>
          <p:cNvGrpSpPr/>
          <p:nvPr/>
        </p:nvGrpSpPr>
        <p:grpSpPr>
          <a:xfrm>
            <a:off x="10280375" y="1359310"/>
            <a:ext cx="1440469" cy="628595"/>
            <a:chOff x="10148410" y="1359310"/>
            <a:chExt cx="1581739" cy="628595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BB67CF4-1355-29FA-D587-F5B9D17564F4}"/>
                </a:ext>
              </a:extLst>
            </p:cNvPr>
            <p:cNvGrpSpPr/>
            <p:nvPr/>
          </p:nvGrpSpPr>
          <p:grpSpPr>
            <a:xfrm>
              <a:off x="10148410" y="1359310"/>
              <a:ext cx="1423221" cy="628595"/>
              <a:chOff x="457200" y="1828800"/>
              <a:chExt cx="2362200" cy="838200"/>
            </a:xfrm>
          </p:grpSpPr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30BD91AF-5FA4-5657-C744-A1535A12E31B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Равнобедренный треугольник 22">
                <a:extLst>
                  <a:ext uri="{FF2B5EF4-FFF2-40B4-BE49-F238E27FC236}">
                    <a16:creationId xmlns:a16="http://schemas.microsoft.com/office/drawing/2014/main" id="{968E6D77-55FB-17D9-8C9E-47B023F5DD23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3F8F90-03C7-AB6E-1200-BC0D41DE4451}"/>
                </a:ext>
              </a:extLst>
            </p:cNvPr>
            <p:cNvSpPr txBox="1"/>
            <p:nvPr/>
          </p:nvSpPr>
          <p:spPr>
            <a:xfrm>
              <a:off x="10259092" y="1427276"/>
              <a:ext cx="14710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Слой отчётов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Блок-схема: узел 34">
            <a:extLst>
              <a:ext uri="{FF2B5EF4-FFF2-40B4-BE49-F238E27FC236}">
                <a16:creationId xmlns:a16="http://schemas.microsoft.com/office/drawing/2014/main" id="{88A80F82-1320-989D-0B19-7D9BD2E28CA7}"/>
              </a:ext>
            </a:extLst>
          </p:cNvPr>
          <p:cNvSpPr/>
          <p:nvPr/>
        </p:nvSpPr>
        <p:spPr>
          <a:xfrm>
            <a:off x="1909282" y="2317388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узел 35">
            <a:extLst>
              <a:ext uri="{FF2B5EF4-FFF2-40B4-BE49-F238E27FC236}">
                <a16:creationId xmlns:a16="http://schemas.microsoft.com/office/drawing/2014/main" id="{51F086EC-4A15-948D-C95B-9A9EA5C22A90}"/>
              </a:ext>
            </a:extLst>
          </p:cNvPr>
          <p:cNvSpPr/>
          <p:nvPr/>
        </p:nvSpPr>
        <p:spPr>
          <a:xfrm>
            <a:off x="3459508" y="231738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Блок-схема: узел 36">
            <a:extLst>
              <a:ext uri="{FF2B5EF4-FFF2-40B4-BE49-F238E27FC236}">
                <a16:creationId xmlns:a16="http://schemas.microsoft.com/office/drawing/2014/main" id="{8D3B96BD-AAF1-3848-458C-2D8CA518FAA2}"/>
              </a:ext>
            </a:extLst>
          </p:cNvPr>
          <p:cNvSpPr/>
          <p:nvPr/>
        </p:nvSpPr>
        <p:spPr>
          <a:xfrm>
            <a:off x="5113913" y="2325936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Блок-схема: узел 37">
            <a:extLst>
              <a:ext uri="{FF2B5EF4-FFF2-40B4-BE49-F238E27FC236}">
                <a16:creationId xmlns:a16="http://schemas.microsoft.com/office/drawing/2014/main" id="{54C9B002-C2BB-3AF8-BA51-1C635EF76F86}"/>
              </a:ext>
            </a:extLst>
          </p:cNvPr>
          <p:cNvSpPr/>
          <p:nvPr/>
        </p:nvSpPr>
        <p:spPr>
          <a:xfrm>
            <a:off x="6590692" y="2325935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Блок-схема: узел 38">
            <a:extLst>
              <a:ext uri="{FF2B5EF4-FFF2-40B4-BE49-F238E27FC236}">
                <a16:creationId xmlns:a16="http://schemas.microsoft.com/office/drawing/2014/main" id="{FF921D53-E1DE-C1D1-7689-CF57545D879A}"/>
              </a:ext>
            </a:extLst>
          </p:cNvPr>
          <p:cNvSpPr/>
          <p:nvPr/>
        </p:nvSpPr>
        <p:spPr>
          <a:xfrm>
            <a:off x="9457083" y="233318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Блок-схема: узел 39">
            <a:extLst>
              <a:ext uri="{FF2B5EF4-FFF2-40B4-BE49-F238E27FC236}">
                <a16:creationId xmlns:a16="http://schemas.microsoft.com/office/drawing/2014/main" id="{9CA42FD6-B913-685B-5218-32AAF431D18E}"/>
              </a:ext>
            </a:extLst>
          </p:cNvPr>
          <p:cNvSpPr/>
          <p:nvPr/>
        </p:nvSpPr>
        <p:spPr>
          <a:xfrm>
            <a:off x="10837160" y="233539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0B755-3C83-E003-4AE6-C308B03904D0}"/>
              </a:ext>
            </a:extLst>
          </p:cNvPr>
          <p:cNvSpPr txBox="1"/>
          <p:nvPr/>
        </p:nvSpPr>
        <p:spPr>
          <a:xfrm>
            <a:off x="128570" y="5527130"/>
            <a:ext cx="12619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Postgres</a:t>
            </a:r>
          </a:p>
          <a:p>
            <a:r>
              <a:rPr lang="en-US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Oracle</a:t>
            </a:r>
          </a:p>
          <a:p>
            <a:r>
              <a:rPr lang="en-US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SAP</a:t>
            </a:r>
            <a:r>
              <a:rPr lang="ru-RU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BW</a:t>
            </a:r>
          </a:p>
          <a:p>
            <a:r>
              <a:rPr lang="ru-RU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Файлы</a:t>
            </a:r>
            <a:endParaRPr lang="ru-RU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EA3FF-5152-04F7-7551-DB74CAD2388D}"/>
              </a:ext>
            </a:extLst>
          </p:cNvPr>
          <p:cNvSpPr txBox="1"/>
          <p:nvPr/>
        </p:nvSpPr>
        <p:spPr>
          <a:xfrm>
            <a:off x="128643" y="4768381"/>
            <a:ext cx="1371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Greenplum</a:t>
            </a:r>
            <a:endParaRPr lang="ru-RU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79E74D-0048-C838-40E1-380752E5F39F}"/>
              </a:ext>
            </a:extLst>
          </p:cNvPr>
          <p:cNvSpPr txBox="1"/>
          <p:nvPr/>
        </p:nvSpPr>
        <p:spPr>
          <a:xfrm>
            <a:off x="128643" y="3922812"/>
            <a:ext cx="1371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ClickHouse</a:t>
            </a:r>
            <a:endParaRPr lang="ru-RU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D8C166-9654-E06B-86AF-366525E12D8D}"/>
              </a:ext>
            </a:extLst>
          </p:cNvPr>
          <p:cNvSpPr txBox="1"/>
          <p:nvPr/>
        </p:nvSpPr>
        <p:spPr>
          <a:xfrm>
            <a:off x="128643" y="2905920"/>
            <a:ext cx="1953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Apache </a:t>
            </a:r>
            <a:endParaRPr lang="ru-RU" sz="1400" kern="0" spc="-5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en-US" sz="1400" kern="0" spc="-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Superset</a:t>
            </a:r>
            <a:endParaRPr lang="ru-RU" sz="14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2BA2A4E-92C1-A981-DA96-8058005F509F}"/>
              </a:ext>
            </a:extLst>
          </p:cNvPr>
          <p:cNvGrpSpPr/>
          <p:nvPr/>
        </p:nvGrpSpPr>
        <p:grpSpPr>
          <a:xfrm>
            <a:off x="1462206" y="5708705"/>
            <a:ext cx="1280921" cy="482274"/>
            <a:chOff x="1471023" y="5661807"/>
            <a:chExt cx="1280921" cy="482274"/>
          </a:xfrm>
        </p:grpSpPr>
        <p:grpSp>
          <p:nvGrpSpPr>
            <p:cNvPr id="73" name="Группа 72">
              <a:extLst>
                <a:ext uri="{FF2B5EF4-FFF2-40B4-BE49-F238E27FC236}">
                  <a16:creationId xmlns:a16="http://schemas.microsoft.com/office/drawing/2014/main" id="{E4F394EA-B0F7-2D98-AD41-38FAF4307BC9}"/>
                </a:ext>
              </a:extLst>
            </p:cNvPr>
            <p:cNvGrpSpPr/>
            <p:nvPr/>
          </p:nvGrpSpPr>
          <p:grpSpPr>
            <a:xfrm rot="10800000">
              <a:off x="1471023" y="5661807"/>
              <a:ext cx="927314" cy="482274"/>
              <a:chOff x="833203" y="1555442"/>
              <a:chExt cx="1986197" cy="1014261"/>
            </a:xfrm>
          </p:grpSpPr>
          <p:sp>
            <p:nvSpPr>
              <p:cNvPr id="74" name="Прямоугольник: скругленные углы 73">
                <a:extLst>
                  <a:ext uri="{FF2B5EF4-FFF2-40B4-BE49-F238E27FC236}">
                    <a16:creationId xmlns:a16="http://schemas.microsoft.com/office/drawing/2014/main" id="{388F59BB-F91D-B24A-9C05-3C619DFE20D6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Равнобедренный треугольник 74">
                <a:extLst>
                  <a:ext uri="{FF2B5EF4-FFF2-40B4-BE49-F238E27FC236}">
                    <a16:creationId xmlns:a16="http://schemas.microsoft.com/office/drawing/2014/main" id="{C52366A2-DE66-01D0-791C-A8B15E4B3186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9A8615-C78B-F941-150F-3E84481B686F}"/>
                </a:ext>
              </a:extLst>
            </p:cNvPr>
            <p:cNvSpPr txBox="1"/>
            <p:nvPr/>
          </p:nvSpPr>
          <p:spPr>
            <a:xfrm>
              <a:off x="1527967" y="5806081"/>
              <a:ext cx="12239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Источник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7F3FC20A-36DF-48A6-3FD7-5A13FFF7BEEA}"/>
              </a:ext>
            </a:extLst>
          </p:cNvPr>
          <p:cNvCxnSpPr>
            <a:cxnSpLocks/>
          </p:cNvCxnSpPr>
          <p:nvPr/>
        </p:nvCxnSpPr>
        <p:spPr>
          <a:xfrm>
            <a:off x="228600" y="3581400"/>
            <a:ext cx="113701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477356F8-6E29-FBC9-B4C0-FBF5E7858A2B}"/>
              </a:ext>
            </a:extLst>
          </p:cNvPr>
          <p:cNvCxnSpPr>
            <a:cxnSpLocks/>
          </p:cNvCxnSpPr>
          <p:nvPr/>
        </p:nvCxnSpPr>
        <p:spPr>
          <a:xfrm>
            <a:off x="228600" y="4495800"/>
            <a:ext cx="113956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66835478-AE97-451C-AAAE-E3D17A2263EE}"/>
              </a:ext>
            </a:extLst>
          </p:cNvPr>
          <p:cNvCxnSpPr>
            <a:cxnSpLocks/>
          </p:cNvCxnSpPr>
          <p:nvPr/>
        </p:nvCxnSpPr>
        <p:spPr>
          <a:xfrm>
            <a:off x="228600" y="5334000"/>
            <a:ext cx="113956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412E37F5-70A9-8901-61EC-7284204A8B60}"/>
              </a:ext>
            </a:extLst>
          </p:cNvPr>
          <p:cNvGrpSpPr/>
          <p:nvPr/>
        </p:nvGrpSpPr>
        <p:grpSpPr>
          <a:xfrm>
            <a:off x="966855" y="1349141"/>
            <a:ext cx="1471545" cy="632163"/>
            <a:chOff x="1267660" y="1355298"/>
            <a:chExt cx="1471545" cy="632163"/>
          </a:xfrm>
        </p:grpSpPr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2649A68-F64B-36D9-0650-68E91CD8D20D}"/>
                </a:ext>
              </a:extLst>
            </p:cNvPr>
            <p:cNvGrpSpPr/>
            <p:nvPr/>
          </p:nvGrpSpPr>
          <p:grpSpPr>
            <a:xfrm>
              <a:off x="1267660" y="1355298"/>
              <a:ext cx="1423221" cy="632163"/>
              <a:chOff x="457200" y="1828800"/>
              <a:chExt cx="2362200" cy="842958"/>
            </a:xfrm>
          </p:grpSpPr>
          <p:sp>
            <p:nvSpPr>
              <p:cNvPr id="87" name="Прямоугольник: скругленные углы 86">
                <a:extLst>
                  <a:ext uri="{FF2B5EF4-FFF2-40B4-BE49-F238E27FC236}">
                    <a16:creationId xmlns:a16="http://schemas.microsoft.com/office/drawing/2014/main" id="{89C4CD72-BC82-B8FE-DE04-47BDD6D04DC8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8" name="Равнобедренный треугольник 87">
                <a:extLst>
                  <a:ext uri="{FF2B5EF4-FFF2-40B4-BE49-F238E27FC236}">
                    <a16:creationId xmlns:a16="http://schemas.microsoft.com/office/drawing/2014/main" id="{0AF28C64-9991-4ADB-CD81-91799D0D73ED}"/>
                  </a:ext>
                </a:extLst>
              </p:cNvPr>
              <p:cNvSpPr/>
              <p:nvPr/>
            </p:nvSpPr>
            <p:spPr>
              <a:xfrm rot="10800000">
                <a:off x="1830582" y="2326204"/>
                <a:ext cx="533399" cy="345554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DD99D2C-3E70-140C-D96C-78A6BB50C5DA}"/>
                </a:ext>
              </a:extLst>
            </p:cNvPr>
            <p:cNvSpPr txBox="1"/>
            <p:nvPr/>
          </p:nvSpPr>
          <p:spPr>
            <a:xfrm>
              <a:off x="1333956" y="1417386"/>
              <a:ext cx="140524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Источник данных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F24C7DB-AF07-60D8-6057-E72008E2CFAB}"/>
              </a:ext>
            </a:extLst>
          </p:cNvPr>
          <p:cNvGrpSpPr/>
          <p:nvPr/>
        </p:nvGrpSpPr>
        <p:grpSpPr>
          <a:xfrm>
            <a:off x="2446883" y="1349225"/>
            <a:ext cx="1987055" cy="628510"/>
            <a:chOff x="4385694" y="1357407"/>
            <a:chExt cx="1987055" cy="628510"/>
          </a:xfrm>
        </p:grpSpPr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ED5F481B-9285-CBFA-BB77-9927230AD0CA}"/>
                </a:ext>
              </a:extLst>
            </p:cNvPr>
            <p:cNvGrpSpPr/>
            <p:nvPr/>
          </p:nvGrpSpPr>
          <p:grpSpPr>
            <a:xfrm>
              <a:off x="4385694" y="1357407"/>
              <a:ext cx="1902384" cy="628510"/>
              <a:chOff x="457200" y="1828800"/>
              <a:chExt cx="2362200" cy="838087"/>
            </a:xfrm>
          </p:grpSpPr>
          <p:sp>
            <p:nvSpPr>
              <p:cNvPr id="90" name="Прямоугольник: скругленные углы 89">
                <a:extLst>
                  <a:ext uri="{FF2B5EF4-FFF2-40B4-BE49-F238E27FC236}">
                    <a16:creationId xmlns:a16="http://schemas.microsoft.com/office/drawing/2014/main" id="{A29E482C-F957-4F06-712D-71F4A53EE82C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1" name="Равнобедренный треугольник 90">
                <a:extLst>
                  <a:ext uri="{FF2B5EF4-FFF2-40B4-BE49-F238E27FC236}">
                    <a16:creationId xmlns:a16="http://schemas.microsoft.com/office/drawing/2014/main" id="{15899F1A-8891-3F1D-A8D4-06B9918DA0B9}"/>
                  </a:ext>
                </a:extLst>
              </p:cNvPr>
              <p:cNvSpPr/>
              <p:nvPr/>
            </p:nvSpPr>
            <p:spPr>
              <a:xfrm rot="10800000">
                <a:off x="1504652" y="2362087"/>
                <a:ext cx="533401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B187E70-CC37-DF3E-7888-08AADC41E644}"/>
                </a:ext>
              </a:extLst>
            </p:cNvPr>
            <p:cNvSpPr txBox="1"/>
            <p:nvPr/>
          </p:nvSpPr>
          <p:spPr>
            <a:xfrm>
              <a:off x="4418732" y="1411257"/>
              <a:ext cx="19540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Временный слой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/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дельта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59779DD7-C4C4-F793-E5B6-E02751DEB3E7}"/>
              </a:ext>
            </a:extLst>
          </p:cNvPr>
          <p:cNvGrpSpPr/>
          <p:nvPr/>
        </p:nvGrpSpPr>
        <p:grpSpPr>
          <a:xfrm>
            <a:off x="5957340" y="1365380"/>
            <a:ext cx="1312424" cy="622525"/>
            <a:chOff x="457200" y="1828800"/>
            <a:chExt cx="2362200" cy="838200"/>
          </a:xfrm>
        </p:grpSpPr>
        <p:sp>
          <p:nvSpPr>
            <p:cNvPr id="93" name="Прямоугольник: скругленные углы 92">
              <a:extLst>
                <a:ext uri="{FF2B5EF4-FFF2-40B4-BE49-F238E27FC236}">
                  <a16:creationId xmlns:a16="http://schemas.microsoft.com/office/drawing/2014/main" id="{ED365B6D-A061-7FE0-5180-58A9BB51FD72}"/>
                </a:ext>
              </a:extLst>
            </p:cNvPr>
            <p:cNvSpPr/>
            <p:nvPr/>
          </p:nvSpPr>
          <p:spPr>
            <a:xfrm>
              <a:off x="457200" y="1828800"/>
              <a:ext cx="2362200" cy="533400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4" name="Равнобедренный треугольник 93">
              <a:extLst>
                <a:ext uri="{FF2B5EF4-FFF2-40B4-BE49-F238E27FC236}">
                  <a16:creationId xmlns:a16="http://schemas.microsoft.com/office/drawing/2014/main" id="{89C2F433-3414-D72C-3252-DE5F1D509BE8}"/>
                </a:ext>
              </a:extLst>
            </p:cNvPr>
            <p:cNvSpPr/>
            <p:nvPr/>
          </p:nvSpPr>
          <p:spPr>
            <a:xfrm rot="10800000">
              <a:off x="1371600" y="2362200"/>
              <a:ext cx="533400" cy="304800"/>
            </a:xfrm>
            <a:prstGeom prst="triangle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3D5B72B-7473-80A7-5313-8BB0E7434EBA}"/>
              </a:ext>
            </a:extLst>
          </p:cNvPr>
          <p:cNvGrpSpPr/>
          <p:nvPr/>
        </p:nvGrpSpPr>
        <p:grpSpPr>
          <a:xfrm>
            <a:off x="6115108" y="4642489"/>
            <a:ext cx="1435521" cy="482274"/>
            <a:chOff x="1471023" y="4660132"/>
            <a:chExt cx="1435521" cy="482274"/>
          </a:xfrm>
        </p:grpSpPr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id="{BF07C5FC-5782-A22A-2AF4-E71A3F85C08F}"/>
                </a:ext>
              </a:extLst>
            </p:cNvPr>
            <p:cNvGrpSpPr/>
            <p:nvPr/>
          </p:nvGrpSpPr>
          <p:grpSpPr>
            <a:xfrm rot="10800000">
              <a:off x="1471023" y="4660132"/>
              <a:ext cx="927314" cy="482274"/>
              <a:chOff x="833203" y="1555442"/>
              <a:chExt cx="1986197" cy="1014261"/>
            </a:xfrm>
          </p:grpSpPr>
          <p:sp>
            <p:nvSpPr>
              <p:cNvPr id="99" name="Прямоугольник: скругленные углы 98">
                <a:extLst>
                  <a:ext uri="{FF2B5EF4-FFF2-40B4-BE49-F238E27FC236}">
                    <a16:creationId xmlns:a16="http://schemas.microsoft.com/office/drawing/2014/main" id="{DF6F3F46-4323-6202-98CA-B1AD1B516E46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0" name="Равнобедренный треугольник 99">
                <a:extLst>
                  <a:ext uri="{FF2B5EF4-FFF2-40B4-BE49-F238E27FC236}">
                    <a16:creationId xmlns:a16="http://schemas.microsoft.com/office/drawing/2014/main" id="{11BBF44B-D6DC-D6DD-0CF1-908F1CCEAA05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F78A48A-80A6-50FE-0782-FF326745ED54}"/>
                </a:ext>
              </a:extLst>
            </p:cNvPr>
            <p:cNvSpPr txBox="1"/>
            <p:nvPr/>
          </p:nvSpPr>
          <p:spPr>
            <a:xfrm>
              <a:off x="1682567" y="4798625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ODS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DF2DF34-12F2-6ED9-EAFB-1D506D9FC331}"/>
              </a:ext>
            </a:extLst>
          </p:cNvPr>
          <p:cNvGrpSpPr/>
          <p:nvPr/>
        </p:nvGrpSpPr>
        <p:grpSpPr>
          <a:xfrm>
            <a:off x="3045007" y="4636707"/>
            <a:ext cx="1453392" cy="482274"/>
            <a:chOff x="3175311" y="4660131"/>
            <a:chExt cx="1453392" cy="482274"/>
          </a:xfrm>
        </p:grpSpPr>
        <p:grpSp>
          <p:nvGrpSpPr>
            <p:cNvPr id="102" name="Группа 101">
              <a:extLst>
                <a:ext uri="{FF2B5EF4-FFF2-40B4-BE49-F238E27FC236}">
                  <a16:creationId xmlns:a16="http://schemas.microsoft.com/office/drawing/2014/main" id="{E1191430-F32C-A605-9F4C-711B0397A4BB}"/>
                </a:ext>
              </a:extLst>
            </p:cNvPr>
            <p:cNvGrpSpPr/>
            <p:nvPr/>
          </p:nvGrpSpPr>
          <p:grpSpPr>
            <a:xfrm rot="10800000">
              <a:off x="3175311" y="4660131"/>
              <a:ext cx="927314" cy="482274"/>
              <a:chOff x="833203" y="1555442"/>
              <a:chExt cx="1986197" cy="1014261"/>
            </a:xfrm>
            <a:solidFill>
              <a:srgbClr val="2964FF"/>
            </a:solidFill>
          </p:grpSpPr>
          <p:sp>
            <p:nvSpPr>
              <p:cNvPr id="103" name="Прямоугольник: скругленные углы 102">
                <a:extLst>
                  <a:ext uri="{FF2B5EF4-FFF2-40B4-BE49-F238E27FC236}">
                    <a16:creationId xmlns:a16="http://schemas.microsoft.com/office/drawing/2014/main" id="{DB7324DB-2B4A-C628-5964-106F6FFAB5D7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4" name="Равнобедренный треугольник 103">
                <a:extLst>
                  <a:ext uri="{FF2B5EF4-FFF2-40B4-BE49-F238E27FC236}">
                    <a16:creationId xmlns:a16="http://schemas.microsoft.com/office/drawing/2014/main" id="{9ED8A23A-2770-3E8F-14FC-0F609254222A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9474AC5-5DBA-F425-4E51-0650FD60EACE}"/>
                </a:ext>
              </a:extLst>
            </p:cNvPr>
            <p:cNvSpPr txBox="1"/>
            <p:nvPr/>
          </p:nvSpPr>
          <p:spPr>
            <a:xfrm>
              <a:off x="3404726" y="4804406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STG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1B9A2E39-1329-A77C-2771-74B870E2126B}"/>
              </a:ext>
            </a:extLst>
          </p:cNvPr>
          <p:cNvGrpSpPr/>
          <p:nvPr/>
        </p:nvGrpSpPr>
        <p:grpSpPr>
          <a:xfrm>
            <a:off x="7608144" y="4636707"/>
            <a:ext cx="1451019" cy="482274"/>
            <a:chOff x="6846726" y="4634570"/>
            <a:chExt cx="1451019" cy="482274"/>
          </a:xfrm>
        </p:grpSpPr>
        <p:grpSp>
          <p:nvGrpSpPr>
            <p:cNvPr id="106" name="Группа 105">
              <a:extLst>
                <a:ext uri="{FF2B5EF4-FFF2-40B4-BE49-F238E27FC236}">
                  <a16:creationId xmlns:a16="http://schemas.microsoft.com/office/drawing/2014/main" id="{8968A796-8A1D-014A-5AE3-6E152632DD25}"/>
                </a:ext>
              </a:extLst>
            </p:cNvPr>
            <p:cNvGrpSpPr/>
            <p:nvPr/>
          </p:nvGrpSpPr>
          <p:grpSpPr>
            <a:xfrm rot="10800000">
              <a:off x="6846726" y="4634570"/>
              <a:ext cx="927314" cy="482274"/>
              <a:chOff x="833203" y="1555442"/>
              <a:chExt cx="1986197" cy="1014261"/>
            </a:xfrm>
          </p:grpSpPr>
          <p:sp>
            <p:nvSpPr>
              <p:cNvPr id="107" name="Прямоугольник: скругленные углы 106">
                <a:extLst>
                  <a:ext uri="{FF2B5EF4-FFF2-40B4-BE49-F238E27FC236}">
                    <a16:creationId xmlns:a16="http://schemas.microsoft.com/office/drawing/2014/main" id="{4D9F0123-2FC1-D770-3BD0-69FC1268391B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Равнобедренный треугольник 107">
                <a:extLst>
                  <a:ext uri="{FF2B5EF4-FFF2-40B4-BE49-F238E27FC236}">
                    <a16:creationId xmlns:a16="http://schemas.microsoft.com/office/drawing/2014/main" id="{796A011E-9954-B8F1-FC13-EAA4FD98D67F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E8B7EC3-57A1-6BC7-27C1-2B8B8B9FE386}"/>
                </a:ext>
              </a:extLst>
            </p:cNvPr>
            <p:cNvSpPr txBox="1"/>
            <p:nvPr/>
          </p:nvSpPr>
          <p:spPr>
            <a:xfrm>
              <a:off x="7073768" y="4772233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DDS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2249049-6414-8CBC-4A90-35A272F7EA06}"/>
              </a:ext>
            </a:extLst>
          </p:cNvPr>
          <p:cNvGrpSpPr/>
          <p:nvPr/>
        </p:nvGrpSpPr>
        <p:grpSpPr>
          <a:xfrm>
            <a:off x="8986471" y="3791170"/>
            <a:ext cx="1432751" cy="482274"/>
            <a:chOff x="8612982" y="3814787"/>
            <a:chExt cx="1432751" cy="482274"/>
          </a:xfrm>
        </p:grpSpPr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A35E9369-F43D-FD6B-E03C-304BB19A2F3E}"/>
                </a:ext>
              </a:extLst>
            </p:cNvPr>
            <p:cNvGrpSpPr/>
            <p:nvPr/>
          </p:nvGrpSpPr>
          <p:grpSpPr>
            <a:xfrm rot="10800000">
              <a:off x="8612982" y="3814787"/>
              <a:ext cx="927314" cy="482274"/>
              <a:chOff x="833203" y="1555442"/>
              <a:chExt cx="1986197" cy="1014261"/>
            </a:xfrm>
          </p:grpSpPr>
          <p:sp>
            <p:nvSpPr>
              <p:cNvPr id="111" name="Прямоугольник: скругленные углы 110">
                <a:extLst>
                  <a:ext uri="{FF2B5EF4-FFF2-40B4-BE49-F238E27FC236}">
                    <a16:creationId xmlns:a16="http://schemas.microsoft.com/office/drawing/2014/main" id="{1C4C3744-D2FB-CCB2-1FDB-F3614925DFA5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Равнобедренный треугольник 111">
                <a:extLst>
                  <a:ext uri="{FF2B5EF4-FFF2-40B4-BE49-F238E27FC236}">
                    <a16:creationId xmlns:a16="http://schemas.microsoft.com/office/drawing/2014/main" id="{430397EA-4225-7BDC-307D-C9236C104517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70D36E-5453-0A8A-BEB1-98D36924B65C}"/>
                </a:ext>
              </a:extLst>
            </p:cNvPr>
            <p:cNvSpPr txBox="1"/>
            <p:nvPr/>
          </p:nvSpPr>
          <p:spPr>
            <a:xfrm>
              <a:off x="8821756" y="3947858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CDM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0F0EA094-B149-679D-0299-B6AD570DF113}"/>
              </a:ext>
            </a:extLst>
          </p:cNvPr>
          <p:cNvGrpSpPr/>
          <p:nvPr/>
        </p:nvGrpSpPr>
        <p:grpSpPr>
          <a:xfrm>
            <a:off x="10419222" y="2876771"/>
            <a:ext cx="927314" cy="482274"/>
            <a:chOff x="10419222" y="2876771"/>
            <a:chExt cx="927314" cy="482274"/>
          </a:xfrm>
        </p:grpSpPr>
        <p:grpSp>
          <p:nvGrpSpPr>
            <p:cNvPr id="114" name="Группа 113">
              <a:extLst>
                <a:ext uri="{FF2B5EF4-FFF2-40B4-BE49-F238E27FC236}">
                  <a16:creationId xmlns:a16="http://schemas.microsoft.com/office/drawing/2014/main" id="{AD7393E6-142F-6F8B-06E6-FFB74970F5A7}"/>
                </a:ext>
              </a:extLst>
            </p:cNvPr>
            <p:cNvGrpSpPr/>
            <p:nvPr/>
          </p:nvGrpSpPr>
          <p:grpSpPr>
            <a:xfrm rot="10800000">
              <a:off x="10419222" y="2876771"/>
              <a:ext cx="927314" cy="482274"/>
              <a:chOff x="833203" y="1555442"/>
              <a:chExt cx="1986197" cy="1014261"/>
            </a:xfrm>
          </p:grpSpPr>
          <p:sp>
            <p:nvSpPr>
              <p:cNvPr id="115" name="Прямоугольник: скругленные углы 114">
                <a:extLst>
                  <a:ext uri="{FF2B5EF4-FFF2-40B4-BE49-F238E27FC236}">
                    <a16:creationId xmlns:a16="http://schemas.microsoft.com/office/drawing/2014/main" id="{8068E46B-15EB-148F-6EF3-0ACC9154BD27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Равнобедренный треугольник 115">
                <a:extLst>
                  <a:ext uri="{FF2B5EF4-FFF2-40B4-BE49-F238E27FC236}">
                    <a16:creationId xmlns:a16="http://schemas.microsoft.com/office/drawing/2014/main" id="{6979AA3A-D3C5-13E0-0A75-D72250B57037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0773281-28E6-C153-EBD8-C120EDDCD633}"/>
                </a:ext>
              </a:extLst>
            </p:cNvPr>
            <p:cNvSpPr txBox="1"/>
            <p:nvPr/>
          </p:nvSpPr>
          <p:spPr>
            <a:xfrm>
              <a:off x="10654656" y="3009109"/>
              <a:ext cx="569604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REP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7C61C86-37BE-C84B-AF5A-7E0CF8CA39FE}"/>
              </a:ext>
            </a:extLst>
          </p:cNvPr>
          <p:cNvGrpSpPr/>
          <p:nvPr/>
        </p:nvGrpSpPr>
        <p:grpSpPr>
          <a:xfrm>
            <a:off x="4440422" y="1353092"/>
            <a:ext cx="1455873" cy="634813"/>
            <a:chOff x="1267660" y="1355298"/>
            <a:chExt cx="1455873" cy="628595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C80D31C4-F2B4-13CF-02DA-840FD8D23523}"/>
                </a:ext>
              </a:extLst>
            </p:cNvPr>
            <p:cNvGrpSpPr/>
            <p:nvPr/>
          </p:nvGrpSpPr>
          <p:grpSpPr>
            <a:xfrm>
              <a:off x="1267660" y="1355298"/>
              <a:ext cx="1423221" cy="628595"/>
              <a:chOff x="457200" y="1828800"/>
              <a:chExt cx="2362200" cy="838200"/>
            </a:xfrm>
          </p:grpSpPr>
          <p:sp>
            <p:nvSpPr>
              <p:cNvPr id="42" name="Прямоугольник: скругленные углы 41">
                <a:extLst>
                  <a:ext uri="{FF2B5EF4-FFF2-40B4-BE49-F238E27FC236}">
                    <a16:creationId xmlns:a16="http://schemas.microsoft.com/office/drawing/2014/main" id="{178F630B-B94F-00FE-D762-89CEA5D15A47}"/>
                  </a:ext>
                </a:extLst>
              </p:cNvPr>
              <p:cNvSpPr/>
              <p:nvPr/>
            </p:nvSpPr>
            <p:spPr>
              <a:xfrm>
                <a:off x="457200" y="1828800"/>
                <a:ext cx="2362200" cy="53340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Равнобедренный треугольник 42">
                <a:extLst>
                  <a:ext uri="{FF2B5EF4-FFF2-40B4-BE49-F238E27FC236}">
                    <a16:creationId xmlns:a16="http://schemas.microsoft.com/office/drawing/2014/main" id="{EEACF848-81CD-6F7A-C880-D3C954CACE22}"/>
                  </a:ext>
                </a:extLst>
              </p:cNvPr>
              <p:cNvSpPr/>
              <p:nvPr/>
            </p:nvSpPr>
            <p:spPr>
              <a:xfrm rot="10800000">
                <a:off x="1371600" y="2362200"/>
                <a:ext cx="533400" cy="304800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DBBA1C9-E904-FCAA-FCD5-A677729865DC}"/>
                </a:ext>
              </a:extLst>
            </p:cNvPr>
            <p:cNvSpPr txBox="1"/>
            <p:nvPr/>
          </p:nvSpPr>
          <p:spPr>
            <a:xfrm>
              <a:off x="1318284" y="1420735"/>
              <a:ext cx="140524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Слой сырых данных</a:t>
              </a:r>
              <a:endParaRPr lang="ru-RU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21C41352-CC1C-1E56-2D8C-6BB04ADC19AE}"/>
              </a:ext>
            </a:extLst>
          </p:cNvPr>
          <p:cNvGrpSpPr/>
          <p:nvPr/>
        </p:nvGrpSpPr>
        <p:grpSpPr>
          <a:xfrm>
            <a:off x="4611921" y="4636707"/>
            <a:ext cx="1442038" cy="482274"/>
            <a:chOff x="3175311" y="4660131"/>
            <a:chExt cx="1442038" cy="482274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33E7D9C5-A9DD-7EE3-320E-467FD5391F8D}"/>
                </a:ext>
              </a:extLst>
            </p:cNvPr>
            <p:cNvGrpSpPr/>
            <p:nvPr/>
          </p:nvGrpSpPr>
          <p:grpSpPr>
            <a:xfrm rot="10800000">
              <a:off x="3175311" y="4660131"/>
              <a:ext cx="927314" cy="482274"/>
              <a:chOff x="833203" y="1555442"/>
              <a:chExt cx="1986197" cy="1014261"/>
            </a:xfrm>
            <a:solidFill>
              <a:srgbClr val="2964FF"/>
            </a:solidFill>
          </p:grpSpPr>
          <p:sp>
            <p:nvSpPr>
              <p:cNvPr id="47" name="Прямоугольник: скругленные углы 46">
                <a:extLst>
                  <a:ext uri="{FF2B5EF4-FFF2-40B4-BE49-F238E27FC236}">
                    <a16:creationId xmlns:a16="http://schemas.microsoft.com/office/drawing/2014/main" id="{1C7F557D-368C-2BB3-66EF-689D2F091690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" name="Равнобедренный треугольник 47">
                <a:extLst>
                  <a:ext uri="{FF2B5EF4-FFF2-40B4-BE49-F238E27FC236}">
                    <a16:creationId xmlns:a16="http://schemas.microsoft.com/office/drawing/2014/main" id="{02A72376-DD9B-353A-F946-020CBD9CF9D0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EC63BB-4278-7E1B-702C-38B6AD02BC05}"/>
                </a:ext>
              </a:extLst>
            </p:cNvPr>
            <p:cNvSpPr txBox="1"/>
            <p:nvPr/>
          </p:nvSpPr>
          <p:spPr>
            <a:xfrm>
              <a:off x="3393372" y="4804406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RAW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4156AF9-E7DA-687A-4448-767C6727112C}"/>
              </a:ext>
            </a:extLst>
          </p:cNvPr>
          <p:cNvSpPr txBox="1"/>
          <p:nvPr/>
        </p:nvSpPr>
        <p:spPr>
          <a:xfrm>
            <a:off x="5989992" y="1411229"/>
            <a:ext cx="1471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Слой подготовки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54" name="Блок-схема: узел 53">
            <a:extLst>
              <a:ext uri="{FF2B5EF4-FFF2-40B4-BE49-F238E27FC236}">
                <a16:creationId xmlns:a16="http://schemas.microsoft.com/office/drawing/2014/main" id="{45B4AB9D-CA8A-FA04-520D-6E8B1803EE65}"/>
              </a:ext>
            </a:extLst>
          </p:cNvPr>
          <p:cNvSpPr/>
          <p:nvPr/>
        </p:nvSpPr>
        <p:spPr>
          <a:xfrm>
            <a:off x="8057792" y="2331284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BA7514E5-0083-EE48-0BAC-221887B28370}"/>
              </a:ext>
            </a:extLst>
          </p:cNvPr>
          <p:cNvGrpSpPr/>
          <p:nvPr/>
        </p:nvGrpSpPr>
        <p:grpSpPr>
          <a:xfrm>
            <a:off x="8983466" y="4629369"/>
            <a:ext cx="1432751" cy="482274"/>
            <a:chOff x="8612982" y="3814787"/>
            <a:chExt cx="1432751" cy="482274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2DF48905-557B-4CE1-5561-AFEF95CD0C08}"/>
                </a:ext>
              </a:extLst>
            </p:cNvPr>
            <p:cNvGrpSpPr/>
            <p:nvPr/>
          </p:nvGrpSpPr>
          <p:grpSpPr>
            <a:xfrm rot="10800000">
              <a:off x="8612982" y="3814787"/>
              <a:ext cx="927314" cy="482274"/>
              <a:chOff x="833203" y="1555442"/>
              <a:chExt cx="1986197" cy="1014261"/>
            </a:xfrm>
          </p:grpSpPr>
          <p:sp>
            <p:nvSpPr>
              <p:cNvPr id="59" name="Прямоугольник: скругленные углы 58">
                <a:extLst>
                  <a:ext uri="{FF2B5EF4-FFF2-40B4-BE49-F238E27FC236}">
                    <a16:creationId xmlns:a16="http://schemas.microsoft.com/office/drawing/2014/main" id="{77A8652F-1419-BACC-EF5E-F7A82970A949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0" name="Равнобедренный треугольник 59">
                <a:extLst>
                  <a:ext uri="{FF2B5EF4-FFF2-40B4-BE49-F238E27FC236}">
                    <a16:creationId xmlns:a16="http://schemas.microsoft.com/office/drawing/2014/main" id="{2C7B6D56-2371-2586-4B53-B4539DB46EF2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A7192D-487E-7453-B04C-F86F9C8C36D9}"/>
                </a:ext>
              </a:extLst>
            </p:cNvPr>
            <p:cNvSpPr txBox="1"/>
            <p:nvPr/>
          </p:nvSpPr>
          <p:spPr>
            <a:xfrm>
              <a:off x="8821756" y="3947858"/>
              <a:ext cx="1223977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CDM</a:t>
              </a:r>
              <a:endParaRPr lang="ru-RU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3F9AADB3-6478-8BAB-169D-47D76A65E08E}"/>
              </a:ext>
            </a:extLst>
          </p:cNvPr>
          <p:cNvGrpSpPr/>
          <p:nvPr/>
        </p:nvGrpSpPr>
        <p:grpSpPr>
          <a:xfrm>
            <a:off x="1327913" y="4629369"/>
            <a:ext cx="1223977" cy="482274"/>
            <a:chOff x="1320529" y="5661807"/>
            <a:chExt cx="1223977" cy="482274"/>
          </a:xfrm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BF8E1D06-645C-1B44-D594-2DD40883CB41}"/>
                </a:ext>
              </a:extLst>
            </p:cNvPr>
            <p:cNvGrpSpPr/>
            <p:nvPr/>
          </p:nvGrpSpPr>
          <p:grpSpPr>
            <a:xfrm rot="10800000">
              <a:off x="1471023" y="5661807"/>
              <a:ext cx="927314" cy="482274"/>
              <a:chOff x="833203" y="1555442"/>
              <a:chExt cx="1986197" cy="1014261"/>
            </a:xfrm>
          </p:grpSpPr>
          <p:sp>
            <p:nvSpPr>
              <p:cNvPr id="64" name="Прямоугольник: скругленные углы 63">
                <a:extLst>
                  <a:ext uri="{FF2B5EF4-FFF2-40B4-BE49-F238E27FC236}">
                    <a16:creationId xmlns:a16="http://schemas.microsoft.com/office/drawing/2014/main" id="{3B8DC605-F2FD-603D-5360-D0AD18342AB3}"/>
                  </a:ext>
                </a:extLst>
              </p:cNvPr>
              <p:cNvSpPr/>
              <p:nvPr/>
            </p:nvSpPr>
            <p:spPr>
              <a:xfrm>
                <a:off x="833203" y="1555442"/>
                <a:ext cx="1986197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6" name="Равнобедренный треугольник 65">
                <a:extLst>
                  <a:ext uri="{FF2B5EF4-FFF2-40B4-BE49-F238E27FC236}">
                    <a16:creationId xmlns:a16="http://schemas.microsoft.com/office/drawing/2014/main" id="{A76F95AB-57D1-F00F-30FA-0D3BC5030360}"/>
                  </a:ext>
                </a:extLst>
              </p:cNvPr>
              <p:cNvSpPr/>
              <p:nvPr/>
            </p:nvSpPr>
            <p:spPr>
              <a:xfrm rot="10800000">
                <a:off x="1635775" y="2362207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E3BB35F-0C4D-EBF0-A570-F005F6B45BAC}"/>
                </a:ext>
              </a:extLst>
            </p:cNvPr>
            <p:cNvSpPr txBox="1"/>
            <p:nvPr/>
          </p:nvSpPr>
          <p:spPr>
            <a:xfrm>
              <a:off x="1320529" y="5758370"/>
              <a:ext cx="1223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9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Внешняя </a:t>
              </a:r>
            </a:p>
            <a:p>
              <a:pPr algn="ctr"/>
              <a:r>
                <a:rPr lang="ru-RU" sz="9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таблица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object 21">
            <a:extLst>
              <a:ext uri="{FF2B5EF4-FFF2-40B4-BE49-F238E27FC236}">
                <a16:creationId xmlns:a16="http://schemas.microsoft.com/office/drawing/2014/main" id="{314ACB9D-03F7-6DDD-6D49-DCF0D3C4811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F9C6E2C2-0EC2-7A0A-67B9-8D8CC6D4180E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0485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949A6-1E7B-6D19-622A-6DE9D88AA6CD}"/>
              </a:ext>
            </a:extLst>
          </p:cNvPr>
          <p:cNvSpPr txBox="1"/>
          <p:nvPr/>
        </p:nvSpPr>
        <p:spPr>
          <a:xfrm>
            <a:off x="533400" y="1143000"/>
            <a:ext cx="9296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(Extract-Load-Transform, “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Извлечение-загрузка-преобразование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”) -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процесс переноса данных из разнородных источников в </a:t>
            </a:r>
            <a:r>
              <a:rPr lang="ru-RU" sz="1600" b="0" i="0" u="none" strike="noStrike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хранилище данных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(ХД) с целью их дальнейших преобразований и анализа. </a:t>
            </a:r>
            <a:endParaRPr lang="en-US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B8289-BC30-0F6C-DE1B-7B34B73A09B1}"/>
              </a:ext>
            </a:extLst>
          </p:cNvPr>
          <p:cNvSpPr txBox="1"/>
          <p:nvPr/>
        </p:nvSpPr>
        <p:spPr>
          <a:xfrm>
            <a:off x="533400" y="3497577"/>
            <a:ext cx="108222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целом, процесс ELT выполняет те же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функции, что и </a:t>
            </a:r>
            <a:r>
              <a:rPr lang="ru-RU" sz="1600" b="0" i="0" u="none" strike="noStrike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ETL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с той только разницей, что этапы загрузки и преобразования меняются местами.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ru-RU" sz="1600" b="0" i="0" dirty="0">
                <a:solidFill>
                  <a:srgbClr val="20212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 </a:t>
            </a:r>
            <a:r>
              <a:rPr lang="ru-RU" sz="1600" b="1" i="0" dirty="0">
                <a:solidFill>
                  <a:srgbClr val="20212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ETL</a:t>
            </a:r>
            <a:r>
              <a:rPr lang="ru-RU" sz="1600" b="0" i="0" dirty="0">
                <a:solidFill>
                  <a:srgbClr val="20212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данные преобразуются на временном этапе подготовки до того, как попадут в центральный репозиторий (например, в корпоративное хранилище данных). 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Однако аналитикам может оказаться более интересен процесс ELT, который позволяет им «играть в песочнице» сырых, необработанных данных и выполнять собственные преобразования.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81F191D3-7623-AF7E-3B12-2C65AEB1B771}"/>
              </a:ext>
            </a:extLst>
          </p:cNvPr>
          <p:cNvGrpSpPr/>
          <p:nvPr/>
        </p:nvGrpSpPr>
        <p:grpSpPr>
          <a:xfrm>
            <a:off x="607393" y="5007989"/>
            <a:ext cx="14160809" cy="1483773"/>
            <a:chOff x="620369" y="5017546"/>
            <a:chExt cx="14160809" cy="14837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4D809B-5C74-030A-1366-F46D2BF40B4C}"/>
                </a:ext>
              </a:extLst>
            </p:cNvPr>
            <p:cNvSpPr txBox="1"/>
            <p:nvPr/>
          </p:nvSpPr>
          <p:spPr>
            <a:xfrm>
              <a:off x="8686800" y="5495764"/>
              <a:ext cx="6094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Analyze</a:t>
              </a:r>
              <a:endParaRPr lang="ru-RU" sz="1400" dirty="0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320A2D70-2B46-B63C-C4E8-7FCA5C02BA5F}"/>
                </a:ext>
              </a:extLst>
            </p:cNvPr>
            <p:cNvGrpSpPr/>
            <p:nvPr/>
          </p:nvGrpSpPr>
          <p:grpSpPr>
            <a:xfrm>
              <a:off x="620369" y="5017546"/>
              <a:ext cx="11335558" cy="1483773"/>
              <a:chOff x="620369" y="5017546"/>
              <a:chExt cx="11335558" cy="1483773"/>
            </a:xfrm>
          </p:grpSpPr>
          <p:sp>
            <p:nvSpPr>
              <p:cNvPr id="8" name="Прямоугольник: скругленные углы 7">
                <a:extLst>
                  <a:ext uri="{FF2B5EF4-FFF2-40B4-BE49-F238E27FC236}">
                    <a16:creationId xmlns:a16="http://schemas.microsoft.com/office/drawing/2014/main" id="{1BEEE554-1BB4-7AD5-77ED-AEF10448B65D}"/>
                  </a:ext>
                </a:extLst>
              </p:cNvPr>
              <p:cNvSpPr/>
              <p:nvPr/>
            </p:nvSpPr>
            <p:spPr>
              <a:xfrm>
                <a:off x="620369" y="5017546"/>
                <a:ext cx="1803201" cy="1483773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ED946-D7D4-8020-586E-011D5D0E82F5}"/>
                  </a:ext>
                </a:extLst>
              </p:cNvPr>
              <p:cNvSpPr txBox="1"/>
              <p:nvPr/>
            </p:nvSpPr>
            <p:spPr>
              <a:xfrm>
                <a:off x="763198" y="5475535"/>
                <a:ext cx="15075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4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Различные </a:t>
                </a:r>
              </a:p>
              <a:p>
                <a:pPr algn="ctr"/>
                <a:r>
                  <a:rPr lang="ru-RU" sz="14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источники</a:t>
                </a: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Прямая со стрелкой 11">
                <a:extLst>
                  <a:ext uri="{FF2B5EF4-FFF2-40B4-BE49-F238E27FC236}">
                    <a16:creationId xmlns:a16="http://schemas.microsoft.com/office/drawing/2014/main" id="{C8168514-090E-75FB-17F3-B8D26E21BA42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2423570" y="5737145"/>
                <a:ext cx="1431348" cy="222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E583DD-60A4-F87E-5435-717A2B7115B3}"/>
                  </a:ext>
                </a:extLst>
              </p:cNvPr>
              <p:cNvSpPr txBox="1"/>
              <p:nvPr/>
            </p:nvSpPr>
            <p:spPr>
              <a:xfrm>
                <a:off x="2814360" y="5459737"/>
                <a:ext cx="6094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Extract</a:t>
                </a:r>
                <a:endParaRPr lang="ru-RU" sz="1400" dirty="0"/>
              </a:p>
            </p:txBody>
          </p:sp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EE406ABA-EE27-6749-B850-EC44AE628D59}"/>
                  </a:ext>
                </a:extLst>
              </p:cNvPr>
              <p:cNvSpPr/>
              <p:nvPr/>
            </p:nvSpPr>
            <p:spPr>
              <a:xfrm>
                <a:off x="3993430" y="5353779"/>
                <a:ext cx="1524000" cy="88932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DD9DCC-9DCC-ACDF-7E43-9BB2B5C92F92}"/>
                  </a:ext>
                </a:extLst>
              </p:cNvPr>
              <p:cNvSpPr txBox="1"/>
              <p:nvPr/>
            </p:nvSpPr>
            <p:spPr>
              <a:xfrm>
                <a:off x="3993430" y="5552144"/>
                <a:ext cx="15075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2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Промежуточная область</a:t>
                </a:r>
                <a:endParaRPr lang="ru-RU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24764E-2E93-3BFD-8C26-D1359B17A947}"/>
                  </a:ext>
                </a:extLst>
              </p:cNvPr>
              <p:cNvSpPr txBox="1"/>
              <p:nvPr/>
            </p:nvSpPr>
            <p:spPr>
              <a:xfrm>
                <a:off x="4298230" y="5017546"/>
                <a:ext cx="6094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Transform</a:t>
                </a:r>
                <a:endParaRPr lang="ru-RU" sz="1400" dirty="0"/>
              </a:p>
            </p:txBody>
          </p:sp>
          <p:cxnSp>
            <p:nvCxnSpPr>
              <p:cNvPr id="19" name="Прямая со стрелкой 18">
                <a:extLst>
                  <a:ext uri="{FF2B5EF4-FFF2-40B4-BE49-F238E27FC236}">
                    <a16:creationId xmlns:a16="http://schemas.microsoft.com/office/drawing/2014/main" id="{E4695E2A-232B-8F60-2BF1-5BB8AB798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7430" y="5798438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8117C1-3E79-E815-52DF-16EE1414822D}"/>
                  </a:ext>
                </a:extLst>
              </p:cNvPr>
              <p:cNvSpPr txBox="1"/>
              <p:nvPr/>
            </p:nvSpPr>
            <p:spPr>
              <a:xfrm>
                <a:off x="5861549" y="5475199"/>
                <a:ext cx="6094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Load</a:t>
                </a:r>
                <a:endParaRPr lang="ru-RU" sz="1400" dirty="0"/>
              </a:p>
            </p:txBody>
          </p:sp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8ECE8EB9-F023-D233-772B-FCE9478E9BB2}"/>
                  </a:ext>
                </a:extLst>
              </p:cNvPr>
              <p:cNvSpPr/>
              <p:nvPr/>
            </p:nvSpPr>
            <p:spPr>
              <a:xfrm>
                <a:off x="6948778" y="5353779"/>
                <a:ext cx="1524000" cy="88932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5F644A-639B-8A1F-3FA3-8419805F24AF}"/>
                  </a:ext>
                </a:extLst>
              </p:cNvPr>
              <p:cNvSpPr txBox="1"/>
              <p:nvPr/>
            </p:nvSpPr>
            <p:spPr>
              <a:xfrm>
                <a:off x="6957004" y="5552144"/>
                <a:ext cx="15075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2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Хранилище </a:t>
                </a:r>
              </a:p>
              <a:p>
                <a:pPr algn="ctr"/>
                <a:r>
                  <a:rPr lang="ru-RU" sz="12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данных</a:t>
                </a:r>
                <a:endParaRPr lang="ru-RU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" name="Прямая со стрелкой 22">
                <a:extLst>
                  <a:ext uri="{FF2B5EF4-FFF2-40B4-BE49-F238E27FC236}">
                    <a16:creationId xmlns:a16="http://schemas.microsoft.com/office/drawing/2014/main" id="{3C107C89-4CC6-E609-6E85-8FC1FA58F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3438" y="5809375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Прямоугольник: скругленные углы 24">
                <a:extLst>
                  <a:ext uri="{FF2B5EF4-FFF2-40B4-BE49-F238E27FC236}">
                    <a16:creationId xmlns:a16="http://schemas.microsoft.com/office/drawing/2014/main" id="{2DE788E8-3ACD-804A-3F23-91A9203BD565}"/>
                  </a:ext>
                </a:extLst>
              </p:cNvPr>
              <p:cNvSpPr/>
              <p:nvPr/>
            </p:nvSpPr>
            <p:spPr>
              <a:xfrm>
                <a:off x="9839982" y="5364715"/>
                <a:ext cx="1524000" cy="889320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E7CD7A-968B-AD7A-0667-9AED0682201A}"/>
                  </a:ext>
                </a:extLst>
              </p:cNvPr>
              <p:cNvSpPr txBox="1"/>
              <p:nvPr/>
            </p:nvSpPr>
            <p:spPr>
              <a:xfrm>
                <a:off x="9848088" y="5657676"/>
                <a:ext cx="150754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200" kern="0" spc="-5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Аналитика</a:t>
                </a:r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813166A-0D20-DAB0-1EF1-9431FB93CBD5}"/>
              </a:ext>
            </a:extLst>
          </p:cNvPr>
          <p:cNvGrpSpPr/>
          <p:nvPr/>
        </p:nvGrpSpPr>
        <p:grpSpPr>
          <a:xfrm>
            <a:off x="610636" y="1840267"/>
            <a:ext cx="11108987" cy="1532262"/>
            <a:chOff x="620369" y="4969057"/>
            <a:chExt cx="11108987" cy="1532262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8D613F96-563A-D2FF-6BAA-590CBDA2A9D0}"/>
                </a:ext>
              </a:extLst>
            </p:cNvPr>
            <p:cNvSpPr/>
            <p:nvPr/>
          </p:nvSpPr>
          <p:spPr>
            <a:xfrm>
              <a:off x="620369" y="5017546"/>
              <a:ext cx="1803201" cy="1483773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59ABB8-E233-B4AA-0444-1BF7FAD10F11}"/>
                </a:ext>
              </a:extLst>
            </p:cNvPr>
            <p:cNvSpPr txBox="1"/>
            <p:nvPr/>
          </p:nvSpPr>
          <p:spPr>
            <a:xfrm>
              <a:off x="763198" y="5475535"/>
              <a:ext cx="15075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4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Различные </a:t>
              </a:r>
            </a:p>
            <a:p>
              <a:pPr algn="ctr"/>
              <a:r>
                <a:rPr lang="ru-RU" sz="14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источники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3CB3E191-54B7-1BB6-3D97-06FCA8964F04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2423570" y="5737145"/>
              <a:ext cx="1431348" cy="22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0A4BE2-C103-9F86-2074-B9A4DCA91F64}"/>
                </a:ext>
              </a:extLst>
            </p:cNvPr>
            <p:cNvSpPr txBox="1"/>
            <p:nvPr/>
          </p:nvSpPr>
          <p:spPr>
            <a:xfrm>
              <a:off x="2814360" y="5459737"/>
              <a:ext cx="6094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Extract</a:t>
              </a:r>
              <a:endParaRPr lang="ru-RU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8AB432-D26F-3C61-8E58-3BE6AE8923EE}"/>
                </a:ext>
              </a:extLst>
            </p:cNvPr>
            <p:cNvSpPr txBox="1"/>
            <p:nvPr/>
          </p:nvSpPr>
          <p:spPr>
            <a:xfrm>
              <a:off x="5634978" y="4969057"/>
              <a:ext cx="6094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Transform</a:t>
              </a:r>
              <a:endParaRPr lang="ru-RU" sz="1400" dirty="0"/>
            </a:p>
          </p:txBody>
        </p: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F53108E6-093E-7D84-8B57-69E4ED939D26}"/>
                </a:ext>
              </a:extLst>
            </p:cNvPr>
            <p:cNvCxnSpPr>
              <a:cxnSpLocks/>
            </p:cNvCxnSpPr>
            <p:nvPr/>
          </p:nvCxnSpPr>
          <p:spPr>
            <a:xfrm>
              <a:off x="3941887" y="5731649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C1A884-C154-F30A-7E61-32FCF1EC8000}"/>
                </a:ext>
              </a:extLst>
            </p:cNvPr>
            <p:cNvSpPr txBox="1"/>
            <p:nvPr/>
          </p:nvSpPr>
          <p:spPr>
            <a:xfrm>
              <a:off x="4258940" y="5426710"/>
              <a:ext cx="6094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Load</a:t>
              </a:r>
              <a:endParaRPr lang="ru-RU" sz="1400" dirty="0"/>
            </a:p>
          </p:txBody>
        </p:sp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261D32E7-FD32-4A9F-6BF9-A6F11C29B69E}"/>
                </a:ext>
              </a:extLst>
            </p:cNvPr>
            <p:cNvSpPr/>
            <p:nvPr/>
          </p:nvSpPr>
          <p:spPr>
            <a:xfrm>
              <a:off x="5375799" y="5294112"/>
              <a:ext cx="1524000" cy="889320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3393AD-36F3-080C-1325-1892EC7E9DD4}"/>
                </a:ext>
              </a:extLst>
            </p:cNvPr>
            <p:cNvSpPr txBox="1"/>
            <p:nvPr/>
          </p:nvSpPr>
          <p:spPr>
            <a:xfrm>
              <a:off x="5384025" y="5495152"/>
              <a:ext cx="15075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Хранилище </a:t>
              </a:r>
            </a:p>
            <a:p>
              <a:pPr algn="ctr"/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данных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5A073B2C-E2F5-1D8E-1319-D46D65B3798E}"/>
                </a:ext>
              </a:extLst>
            </p:cNvPr>
            <p:cNvCxnSpPr>
              <a:cxnSpLocks/>
            </p:cNvCxnSpPr>
            <p:nvPr/>
          </p:nvCxnSpPr>
          <p:spPr>
            <a:xfrm>
              <a:off x="6891573" y="5710745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514E76CF-60BB-80C9-64EE-36EDBBBCC959}"/>
                </a:ext>
              </a:extLst>
            </p:cNvPr>
            <p:cNvSpPr/>
            <p:nvPr/>
          </p:nvSpPr>
          <p:spPr>
            <a:xfrm>
              <a:off x="8335808" y="5247856"/>
              <a:ext cx="1524000" cy="889320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F8F57C-524A-951D-BFE9-113D37AC25FD}"/>
                </a:ext>
              </a:extLst>
            </p:cNvPr>
            <p:cNvSpPr txBox="1"/>
            <p:nvPr/>
          </p:nvSpPr>
          <p:spPr>
            <a:xfrm>
              <a:off x="8323092" y="5542541"/>
              <a:ext cx="15075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Аналитика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2269EE5-987B-3586-74AD-879A135AE191}"/>
              </a:ext>
            </a:extLst>
          </p:cNvPr>
          <p:cNvSpPr txBox="1"/>
          <p:nvPr/>
        </p:nvSpPr>
        <p:spPr>
          <a:xfrm>
            <a:off x="7076429" y="2260940"/>
            <a:ext cx="609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Analyze</a:t>
            </a:r>
            <a:endParaRPr lang="ru-RU" sz="1400" dirty="0"/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F6ECBFAA-7BF6-C8D9-9886-285FF3F67B64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8AABC40A-EF42-E975-0B4C-B3B603C7BD22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5189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949A6-1E7B-6D19-622A-6DE9D88AA6CD}"/>
              </a:ext>
            </a:extLst>
          </p:cNvPr>
          <p:cNvSpPr txBox="1"/>
          <p:nvPr/>
        </p:nvSpPr>
        <p:spPr>
          <a:xfrm>
            <a:off x="533400" y="1143000"/>
            <a:ext cx="9296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(Extract-Load-Transform, “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Извлечение-загрузка-преобразование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”) -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процесс переноса данных из разнородных источников в </a:t>
            </a:r>
            <a:r>
              <a:rPr lang="ru-RU" sz="1600" b="0" i="0" u="none" strike="noStrike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хранилище данных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(ХД) с целью их дальнейших преобразований и анализа. </a:t>
            </a:r>
            <a:endParaRPr lang="en-US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B8289-BC30-0F6C-DE1B-7B34B73A09B1}"/>
              </a:ext>
            </a:extLst>
          </p:cNvPr>
          <p:cNvSpPr txBox="1"/>
          <p:nvPr/>
        </p:nvSpPr>
        <p:spPr>
          <a:xfrm>
            <a:off x="533400" y="3530025"/>
            <a:ext cx="10822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целом, процесс ELT выполняет те же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функции, что и </a:t>
            </a:r>
            <a:r>
              <a:rPr lang="ru-RU" sz="1600" b="0" i="0" u="none" strike="noStrike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ETL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с той только разницей, что этапы загрузки и преобразования меняются местами.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813166A-0D20-DAB0-1EF1-9431FB93CBD5}"/>
              </a:ext>
            </a:extLst>
          </p:cNvPr>
          <p:cNvGrpSpPr/>
          <p:nvPr/>
        </p:nvGrpSpPr>
        <p:grpSpPr>
          <a:xfrm>
            <a:off x="610636" y="1840267"/>
            <a:ext cx="11108987" cy="1532262"/>
            <a:chOff x="620369" y="4969057"/>
            <a:chExt cx="11108987" cy="1532262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8D613F96-563A-D2FF-6BAA-590CBDA2A9D0}"/>
                </a:ext>
              </a:extLst>
            </p:cNvPr>
            <p:cNvSpPr/>
            <p:nvPr/>
          </p:nvSpPr>
          <p:spPr>
            <a:xfrm>
              <a:off x="620369" y="5017546"/>
              <a:ext cx="1803201" cy="1483773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59ABB8-E233-B4AA-0444-1BF7FAD10F11}"/>
                </a:ext>
              </a:extLst>
            </p:cNvPr>
            <p:cNvSpPr txBox="1"/>
            <p:nvPr/>
          </p:nvSpPr>
          <p:spPr>
            <a:xfrm>
              <a:off x="763198" y="5475535"/>
              <a:ext cx="15075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4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Различные </a:t>
              </a:r>
            </a:p>
            <a:p>
              <a:pPr algn="ctr"/>
              <a:r>
                <a:rPr lang="ru-RU" sz="14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источники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3CB3E191-54B7-1BB6-3D97-06FCA8964F04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2423570" y="5737145"/>
              <a:ext cx="1431348" cy="22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0A4BE2-C103-9F86-2074-B9A4DCA91F64}"/>
                </a:ext>
              </a:extLst>
            </p:cNvPr>
            <p:cNvSpPr txBox="1"/>
            <p:nvPr/>
          </p:nvSpPr>
          <p:spPr>
            <a:xfrm>
              <a:off x="2814360" y="5459737"/>
              <a:ext cx="6094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Extract</a:t>
              </a:r>
              <a:endParaRPr lang="ru-RU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8AB432-D26F-3C61-8E58-3BE6AE8923EE}"/>
                </a:ext>
              </a:extLst>
            </p:cNvPr>
            <p:cNvSpPr txBox="1"/>
            <p:nvPr/>
          </p:nvSpPr>
          <p:spPr>
            <a:xfrm>
              <a:off x="5634978" y="4969057"/>
              <a:ext cx="6094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Transform</a:t>
              </a:r>
              <a:endParaRPr lang="ru-RU" sz="1400" dirty="0"/>
            </a:p>
          </p:txBody>
        </p: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F53108E6-093E-7D84-8B57-69E4ED939D26}"/>
                </a:ext>
              </a:extLst>
            </p:cNvPr>
            <p:cNvCxnSpPr>
              <a:cxnSpLocks/>
            </p:cNvCxnSpPr>
            <p:nvPr/>
          </p:nvCxnSpPr>
          <p:spPr>
            <a:xfrm>
              <a:off x="3941887" y="5731649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C1A884-C154-F30A-7E61-32FCF1EC8000}"/>
                </a:ext>
              </a:extLst>
            </p:cNvPr>
            <p:cNvSpPr txBox="1"/>
            <p:nvPr/>
          </p:nvSpPr>
          <p:spPr>
            <a:xfrm>
              <a:off x="4258940" y="5426710"/>
              <a:ext cx="6094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Load</a:t>
              </a:r>
              <a:endParaRPr lang="ru-RU" sz="1400" dirty="0"/>
            </a:p>
          </p:txBody>
        </p:sp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261D32E7-FD32-4A9F-6BF9-A6F11C29B69E}"/>
                </a:ext>
              </a:extLst>
            </p:cNvPr>
            <p:cNvSpPr/>
            <p:nvPr/>
          </p:nvSpPr>
          <p:spPr>
            <a:xfrm>
              <a:off x="5375799" y="5294112"/>
              <a:ext cx="1524000" cy="889320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3393AD-36F3-080C-1325-1892EC7E9DD4}"/>
                </a:ext>
              </a:extLst>
            </p:cNvPr>
            <p:cNvSpPr txBox="1"/>
            <p:nvPr/>
          </p:nvSpPr>
          <p:spPr>
            <a:xfrm>
              <a:off x="5384025" y="5495152"/>
              <a:ext cx="15075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Хранилище </a:t>
              </a:r>
            </a:p>
            <a:p>
              <a:pPr algn="ctr"/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данных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5A073B2C-E2F5-1D8E-1319-D46D65B3798E}"/>
                </a:ext>
              </a:extLst>
            </p:cNvPr>
            <p:cNvCxnSpPr>
              <a:cxnSpLocks/>
            </p:cNvCxnSpPr>
            <p:nvPr/>
          </p:nvCxnSpPr>
          <p:spPr>
            <a:xfrm>
              <a:off x="6891573" y="5710745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514E76CF-60BB-80C9-64EE-36EDBBBCC959}"/>
                </a:ext>
              </a:extLst>
            </p:cNvPr>
            <p:cNvSpPr/>
            <p:nvPr/>
          </p:nvSpPr>
          <p:spPr>
            <a:xfrm>
              <a:off x="8335808" y="5247856"/>
              <a:ext cx="1524000" cy="889320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F8F57C-524A-951D-BFE9-113D37AC25FD}"/>
                </a:ext>
              </a:extLst>
            </p:cNvPr>
            <p:cNvSpPr txBox="1"/>
            <p:nvPr/>
          </p:nvSpPr>
          <p:spPr>
            <a:xfrm>
              <a:off x="8323092" y="5542541"/>
              <a:ext cx="15075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Аналитика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2269EE5-987B-3586-74AD-879A135AE191}"/>
              </a:ext>
            </a:extLst>
          </p:cNvPr>
          <p:cNvSpPr txBox="1"/>
          <p:nvPr/>
        </p:nvSpPr>
        <p:spPr>
          <a:xfrm>
            <a:off x="7076429" y="2260940"/>
            <a:ext cx="609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Analyze</a:t>
            </a:r>
            <a:endParaRPr lang="ru-RU" sz="1400" dirty="0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3611BED0-B75F-3B34-DC5A-3289B3BC2C22}"/>
              </a:ext>
            </a:extLst>
          </p:cNvPr>
          <p:cNvGrpSpPr/>
          <p:nvPr/>
        </p:nvGrpSpPr>
        <p:grpSpPr>
          <a:xfrm>
            <a:off x="548494" y="4464270"/>
            <a:ext cx="6341572" cy="1624160"/>
            <a:chOff x="548494" y="4464270"/>
            <a:chExt cx="6341572" cy="16241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645F00-01AA-5E8B-17BC-5ACAADFCA61E}"/>
                </a:ext>
              </a:extLst>
            </p:cNvPr>
            <p:cNvSpPr txBox="1"/>
            <p:nvPr/>
          </p:nvSpPr>
          <p:spPr>
            <a:xfrm>
              <a:off x="548494" y="4464270"/>
              <a:ext cx="23421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Преимущества</a:t>
              </a:r>
              <a:r>
                <a:rPr lang="en-US" sz="1600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  <a:endParaRPr lang="ru-RU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3DD832-4FDB-C23B-F4B8-1D8D95EF0854}"/>
                </a:ext>
              </a:extLst>
            </p:cNvPr>
            <p:cNvSpPr txBox="1"/>
            <p:nvPr/>
          </p:nvSpPr>
          <p:spPr>
            <a:xfrm>
              <a:off x="548494" y="5011212"/>
              <a:ext cx="634157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60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Быстрота</a:t>
              </a:r>
              <a:endPara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Разделение задач</a:t>
              </a:r>
            </a:p>
            <a:p>
              <a:pPr marL="285750" indent="-285750" algn="just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Масштабирование</a:t>
              </a:r>
            </a:p>
            <a:p>
              <a:pPr marL="285750" indent="-285750" algn="just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Непрерывность работы</a:t>
              </a:r>
              <a:endParaRPr lang="ru-RU" sz="1600" dirty="0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9CF9CD7-2BFE-EA0E-C7FD-EED6D80D7045}"/>
              </a:ext>
            </a:extLst>
          </p:cNvPr>
          <p:cNvGrpSpPr/>
          <p:nvPr/>
        </p:nvGrpSpPr>
        <p:grpSpPr>
          <a:xfrm>
            <a:off x="5358530" y="4464270"/>
            <a:ext cx="6341572" cy="1624160"/>
            <a:chOff x="6248400" y="4464270"/>
            <a:chExt cx="6341572" cy="162416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EAE232-E405-A08E-2048-17213641332F}"/>
                </a:ext>
              </a:extLst>
            </p:cNvPr>
            <p:cNvSpPr txBox="1"/>
            <p:nvPr/>
          </p:nvSpPr>
          <p:spPr>
            <a:xfrm>
              <a:off x="6248400" y="4464270"/>
              <a:ext cx="23421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Недостатки и риски</a:t>
              </a:r>
              <a:r>
                <a:rPr lang="en-US" sz="1600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</a:t>
              </a:r>
              <a:endParaRPr lang="ru-RU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6812C2-DB36-4FCF-4117-F5BBBD5636BF}"/>
                </a:ext>
              </a:extLst>
            </p:cNvPr>
            <p:cNvSpPr txBox="1"/>
            <p:nvPr/>
          </p:nvSpPr>
          <p:spPr>
            <a:xfrm>
              <a:off x="6248400" y="5011212"/>
              <a:ext cx="634157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60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Квалификация сотрудников</a:t>
              </a:r>
              <a:endPara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  <a:p>
              <a:pPr marL="285750" indent="-285750" algn="just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Возможное снижение качества данных </a:t>
              </a:r>
            </a:p>
            <a:p>
              <a:pPr marL="285750" indent="-285750" algn="just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Отсутствие анонимизации и шифрования данных</a:t>
              </a:r>
            </a:p>
            <a:p>
              <a:pPr marL="285750" indent="-285750" algn="just">
                <a:buClr>
                  <a:srgbClr val="2964FF"/>
                </a:buClr>
                <a:buFont typeface="Arial" panose="020B0604020202020204" pitchFamily="34" charset="0"/>
                <a:buChar char="•"/>
              </a:pPr>
              <a:r>
                <a:rPr lang="ru-RU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Согласованность обработки данных на следующих этапах</a:t>
              </a:r>
              <a:endParaRPr lang="ru-RU" sz="1600" dirty="0"/>
            </a:p>
          </p:txBody>
        </p:sp>
      </p:grpSp>
      <p:sp>
        <p:nvSpPr>
          <p:cNvPr id="2" name="object 21">
            <a:extLst>
              <a:ext uri="{FF2B5EF4-FFF2-40B4-BE49-F238E27FC236}">
                <a16:creationId xmlns:a16="http://schemas.microsoft.com/office/drawing/2014/main" id="{474BC4FB-2538-1769-199B-5345F3D820D5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2E3F7C79-4ED1-0C2C-8DA4-3FFDD578E460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1362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533400" y="103921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справочников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6C1DE-49F7-C004-6A61-5FC6498D8E2D}"/>
              </a:ext>
            </a:extLst>
          </p:cNvPr>
          <p:cNvSpPr txBox="1"/>
          <p:nvPr/>
        </p:nvSpPr>
        <p:spPr>
          <a:xfrm>
            <a:off x="533400" y="1377766"/>
            <a:ext cx="11190631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FULL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–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полная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перезапись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справочника</a:t>
            </a:r>
            <a:endParaRPr lang="en-US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DELETE + INSERT –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относительно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медленно,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без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блокировок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чтение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1"/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TRUNCATE + INSERT –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быстрое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обновление,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блокировкой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ACCESS EXCLUSIVE </a:t>
            </a:r>
            <a:b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MERGE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–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справочника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дельтой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источника</a:t>
            </a:r>
            <a:endParaRPr lang="en-US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EXCHANGE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DEFAULT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PARTITION –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быстрое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обновление,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отложенной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ACCESS EXCLUSIVE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блокировкой</a:t>
            </a:r>
            <a:endParaRPr lang="en-US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1"/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Данные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подготавливаются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временной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таблице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затем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подменяют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партицию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целевой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таблице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через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выражение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exchange default partition:</a:t>
            </a:r>
          </a:p>
          <a:p>
            <a:pPr marL="800100" lvl="1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создать целевую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target_table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 дефолтной партицией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800100" lvl="1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оздать временную </a:t>
            </a:r>
            <a:r>
              <a:rPr lang="en-US" sz="1600" b="0" i="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tmp_table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 подготовить в ней данные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 основе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delta_table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target_table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</a:p>
          <a:p>
            <a:pPr marL="800100" lvl="1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выполнить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alter target_table EXCHANGE DEFAULT PARTITION with </a:t>
            </a:r>
            <a:r>
              <a:rPr lang="en-US" sz="1600" b="0" i="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tmp_table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  <a:b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UPSERT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или 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DELETE INSERT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–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справочника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дельтой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источника</a:t>
            </a:r>
          </a:p>
          <a:p>
            <a:pPr marL="800100" lvl="1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если дельта приходит по дате изменения записи, то есть могут приходить как старые записи, так и новые, то сначала можно удалить записи в целевой таблице по ключу, а затем вставить обновлённые и новые записи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  <a:endParaRPr lang="ru-RU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800100" lvl="1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если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данные в таблицу загружаются из разных источников, данный метод при загрузке из одного источника     поможет избежать удаления данных из другого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800100" lvl="1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AF31C4B5-B1F2-F1F2-6196-0434CD773A41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FCF8DD04-E35E-D64C-D3D9-ABE052A98F96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95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52400"/>
            <a:ext cx="9842500" cy="741045"/>
          </a:xfrm>
          <a:custGeom>
            <a:avLst/>
            <a:gdLst/>
            <a:ahLst/>
            <a:cxnLst/>
            <a:rect l="l" t="t" r="r" b="b"/>
            <a:pathLst>
              <a:path w="9842500" h="741044">
                <a:moveTo>
                  <a:pt x="9841992" y="0"/>
                </a:moveTo>
                <a:lnTo>
                  <a:pt x="0" y="0"/>
                </a:lnTo>
                <a:lnTo>
                  <a:pt x="0" y="740663"/>
                </a:lnTo>
                <a:lnTo>
                  <a:pt x="9841992" y="740663"/>
                </a:lnTo>
                <a:lnTo>
                  <a:pt x="98419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30" name="object 4">
            <a:extLst>
              <a:ext uri="{FF2B5EF4-FFF2-40B4-BE49-F238E27FC236}">
                <a16:creationId xmlns:a16="http://schemas.microsoft.com/office/drawing/2014/main" id="{F91033E1-9040-83F8-38EC-3E75E8867F6E}"/>
              </a:ext>
            </a:extLst>
          </p:cNvPr>
          <p:cNvSpPr/>
          <p:nvPr/>
        </p:nvSpPr>
        <p:spPr>
          <a:xfrm>
            <a:off x="0" y="1036521"/>
            <a:ext cx="12192000" cy="1630479"/>
          </a:xfrm>
          <a:custGeom>
            <a:avLst/>
            <a:gdLst/>
            <a:ahLst/>
            <a:cxnLst/>
            <a:rect l="l" t="t" r="r" b="b"/>
            <a:pathLst>
              <a:path w="7208520" h="4328160">
                <a:moveTo>
                  <a:pt x="7208520" y="0"/>
                </a:moveTo>
                <a:lnTo>
                  <a:pt x="0" y="0"/>
                </a:lnTo>
                <a:lnTo>
                  <a:pt x="0" y="4328160"/>
                </a:lnTo>
                <a:lnTo>
                  <a:pt x="7208520" y="4328160"/>
                </a:lnTo>
                <a:lnTo>
                  <a:pt x="72085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655398A-8461-3301-B794-8ADB5EAF2A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348"/>
          <a:stretch/>
        </p:blipFill>
        <p:spPr>
          <a:xfrm>
            <a:off x="990600" y="2847498"/>
            <a:ext cx="8943542" cy="3694273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0369" y="316229"/>
            <a:ext cx="67710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48408-AA5B-26B3-8147-E36BA0112383}"/>
              </a:ext>
            </a:extLst>
          </p:cNvPr>
          <p:cNvSpPr txBox="1"/>
          <p:nvPr/>
        </p:nvSpPr>
        <p:spPr>
          <a:xfrm>
            <a:off x="620369" y="1211191"/>
            <a:ext cx="10631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-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часть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кода,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написанная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одном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доступных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языков,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которую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можно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выполнять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помощью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SQL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запроса.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01F2FBD-6602-06DA-CA3D-F3C6EB6B4D15}"/>
              </a:ext>
            </a:extLst>
          </p:cNvPr>
          <p:cNvSpPr/>
          <p:nvPr/>
        </p:nvSpPr>
        <p:spPr>
          <a:xfrm>
            <a:off x="657658" y="1516768"/>
            <a:ext cx="637830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принимают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параметры – обязательные и необязательные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spcBef>
                <a:spcPts val="6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возвращают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результат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виде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или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нескольких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строк</a:t>
            </a:r>
            <a:endParaRPr lang="en-US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spcBef>
                <a:spcPts val="6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могут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работать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мастере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сегментах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0" y="9356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FULL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FA7DD3-9D4B-0785-C275-315DC4EF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"/>
          <a:stretch/>
        </p:blipFill>
        <p:spPr>
          <a:xfrm>
            <a:off x="457200" y="1335740"/>
            <a:ext cx="8569184" cy="531211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17C41B-DEC6-F92B-0757-E9035B8030E6}"/>
              </a:ext>
            </a:extLst>
          </p:cNvPr>
          <p:cNvSpPr/>
          <p:nvPr/>
        </p:nvSpPr>
        <p:spPr>
          <a:xfrm>
            <a:off x="685800" y="2514600"/>
            <a:ext cx="3657600" cy="189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77319B-ACB1-865C-17BD-FA58C8171EA4}"/>
              </a:ext>
            </a:extLst>
          </p:cNvPr>
          <p:cNvSpPr/>
          <p:nvPr/>
        </p:nvSpPr>
        <p:spPr>
          <a:xfrm>
            <a:off x="914400" y="4953000"/>
            <a:ext cx="762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C78E4848-3AE4-B35D-F39C-753E350B72A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6471A3E4-90BE-B439-C791-4D88065E6D2B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87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0" y="9356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FULL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FA7DD3-9D4B-0785-C275-315DC4EF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"/>
          <a:stretch/>
        </p:blipFill>
        <p:spPr>
          <a:xfrm>
            <a:off x="457200" y="1335740"/>
            <a:ext cx="8569184" cy="531211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17C41B-DEC6-F92B-0757-E9035B8030E6}"/>
              </a:ext>
            </a:extLst>
          </p:cNvPr>
          <p:cNvSpPr/>
          <p:nvPr/>
        </p:nvSpPr>
        <p:spPr>
          <a:xfrm>
            <a:off x="685800" y="2514600"/>
            <a:ext cx="3657600" cy="189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77319B-ACB1-865C-17BD-FA58C8171EA4}"/>
              </a:ext>
            </a:extLst>
          </p:cNvPr>
          <p:cNvSpPr/>
          <p:nvPr/>
        </p:nvSpPr>
        <p:spPr>
          <a:xfrm>
            <a:off x="914400" y="4953000"/>
            <a:ext cx="762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79B542-BB6E-4D71-C7BE-7C37F6F83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0" y="1846590"/>
            <a:ext cx="4037779" cy="1715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935CF02-AB28-1AAD-C7B4-85C0071A99C0}"/>
              </a:ext>
            </a:extLst>
          </p:cNvPr>
          <p:cNvCxnSpPr>
            <a:cxnSpLocks/>
          </p:cNvCxnSpPr>
          <p:nvPr/>
        </p:nvCxnSpPr>
        <p:spPr>
          <a:xfrm flipV="1">
            <a:off x="5638800" y="3276600"/>
            <a:ext cx="1600200" cy="427075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1">
            <a:extLst>
              <a:ext uri="{FF2B5EF4-FFF2-40B4-BE49-F238E27FC236}">
                <a16:creationId xmlns:a16="http://schemas.microsoft.com/office/drawing/2014/main" id="{D29844F9-444C-3FA2-FB9F-C3C07442F2F3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7274354C-9B00-793C-1547-7580558DCD9A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12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0" y="9356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FULL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FA7DD3-9D4B-0785-C275-315DC4EF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"/>
          <a:stretch/>
        </p:blipFill>
        <p:spPr>
          <a:xfrm>
            <a:off x="457200" y="1335740"/>
            <a:ext cx="8569184" cy="531211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17C41B-DEC6-F92B-0757-E9035B8030E6}"/>
              </a:ext>
            </a:extLst>
          </p:cNvPr>
          <p:cNvSpPr/>
          <p:nvPr/>
        </p:nvSpPr>
        <p:spPr>
          <a:xfrm>
            <a:off x="685800" y="2514600"/>
            <a:ext cx="3657600" cy="189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77319B-ACB1-865C-17BD-FA58C8171EA4}"/>
              </a:ext>
            </a:extLst>
          </p:cNvPr>
          <p:cNvSpPr/>
          <p:nvPr/>
        </p:nvSpPr>
        <p:spPr>
          <a:xfrm>
            <a:off x="914400" y="4953000"/>
            <a:ext cx="762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79B542-BB6E-4D71-C7BE-7C37F6F83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0" y="1846590"/>
            <a:ext cx="4037779" cy="1715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935CF02-AB28-1AAD-C7B4-85C0071A99C0}"/>
              </a:ext>
            </a:extLst>
          </p:cNvPr>
          <p:cNvCxnSpPr>
            <a:cxnSpLocks/>
          </p:cNvCxnSpPr>
          <p:nvPr/>
        </p:nvCxnSpPr>
        <p:spPr>
          <a:xfrm flipV="1">
            <a:off x="5638800" y="3276600"/>
            <a:ext cx="1600200" cy="427075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5C1B5B-C5AE-1BED-313D-739842B43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4786" y="3810000"/>
            <a:ext cx="4072993" cy="208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152CD80-56AF-FA24-1FC4-8B4AB8E12731}"/>
              </a:ext>
            </a:extLst>
          </p:cNvPr>
          <p:cNvCxnSpPr>
            <a:cxnSpLocks/>
          </p:cNvCxnSpPr>
          <p:nvPr/>
        </p:nvCxnSpPr>
        <p:spPr>
          <a:xfrm>
            <a:off x="4876800" y="4572000"/>
            <a:ext cx="2209800" cy="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1">
            <a:extLst>
              <a:ext uri="{FF2B5EF4-FFF2-40B4-BE49-F238E27FC236}">
                <a16:creationId xmlns:a16="http://schemas.microsoft.com/office/drawing/2014/main" id="{B289FAC5-E6D7-6F95-9170-1CD53799E427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619FD0C3-50CF-00C6-284D-17C812CE3B46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8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0" y="9356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FULL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77319B-ACB1-865C-17BD-FA58C8171EA4}"/>
              </a:ext>
            </a:extLst>
          </p:cNvPr>
          <p:cNvSpPr/>
          <p:nvPr/>
        </p:nvSpPr>
        <p:spPr>
          <a:xfrm>
            <a:off x="914400" y="4953000"/>
            <a:ext cx="762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C38706-BDAE-88C3-47CC-4C255CD25649}"/>
              </a:ext>
            </a:extLst>
          </p:cNvPr>
          <p:cNvGrpSpPr/>
          <p:nvPr/>
        </p:nvGrpSpPr>
        <p:grpSpPr>
          <a:xfrm>
            <a:off x="528619" y="1606388"/>
            <a:ext cx="2671779" cy="473475"/>
            <a:chOff x="1471021" y="5760466"/>
            <a:chExt cx="1378827" cy="473475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F9DDD697-3E6F-2E0E-16FA-062D6DEFEAEE}"/>
                </a:ext>
              </a:extLst>
            </p:cNvPr>
            <p:cNvGrpSpPr/>
            <p:nvPr/>
          </p:nvGrpSpPr>
          <p:grpSpPr>
            <a:xfrm rot="10800000">
              <a:off x="1471021" y="5760466"/>
              <a:ext cx="1378827" cy="473475"/>
              <a:chOff x="-133881" y="1366459"/>
              <a:chExt cx="2953286" cy="995756"/>
            </a:xfrm>
          </p:grpSpPr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20DEB094-E5AA-5EE2-A982-A58B392B4EEF}"/>
                  </a:ext>
                </a:extLst>
              </p:cNvPr>
              <p:cNvSpPr/>
              <p:nvPr/>
            </p:nvSpPr>
            <p:spPr>
              <a:xfrm>
                <a:off x="-133881" y="1555450"/>
                <a:ext cx="2953286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Равнобедренный треугольник 12">
                <a:extLst>
                  <a:ext uri="{FF2B5EF4-FFF2-40B4-BE49-F238E27FC236}">
                    <a16:creationId xmlns:a16="http://schemas.microsoft.com/office/drawing/2014/main" id="{CBF2D89A-2B6F-52F8-F515-08D503966C91}"/>
                  </a:ext>
                </a:extLst>
              </p:cNvPr>
              <p:cNvSpPr/>
              <p:nvPr/>
            </p:nvSpPr>
            <p:spPr>
              <a:xfrm>
                <a:off x="1213776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3A61A-70A4-0FCA-218B-899E24B67FF0}"/>
                </a:ext>
              </a:extLst>
            </p:cNvPr>
            <p:cNvSpPr txBox="1"/>
            <p:nvPr/>
          </p:nvSpPr>
          <p:spPr>
            <a:xfrm>
              <a:off x="1567867" y="5807758"/>
              <a:ext cx="12239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Полная очистка целевой таблицы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1202861-D191-4AE4-64A9-12B881192638}"/>
              </a:ext>
            </a:extLst>
          </p:cNvPr>
          <p:cNvGrpSpPr/>
          <p:nvPr/>
        </p:nvGrpSpPr>
        <p:grpSpPr>
          <a:xfrm>
            <a:off x="528618" y="2359589"/>
            <a:ext cx="2671779" cy="383611"/>
            <a:chOff x="1471021" y="5760466"/>
            <a:chExt cx="1378827" cy="383611"/>
          </a:xfrm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C6076207-9C78-A242-4C1F-8AC1ABE28660}"/>
                </a:ext>
              </a:extLst>
            </p:cNvPr>
            <p:cNvSpPr/>
            <p:nvPr/>
          </p:nvSpPr>
          <p:spPr>
            <a:xfrm rot="10800000">
              <a:off x="1471021" y="5760466"/>
              <a:ext cx="1378827" cy="383611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C4117E-2694-C07A-6763-3B074276B6C1}"/>
                </a:ext>
              </a:extLst>
            </p:cNvPr>
            <p:cNvSpPr txBox="1"/>
            <p:nvPr/>
          </p:nvSpPr>
          <p:spPr>
            <a:xfrm>
              <a:off x="1567867" y="5807758"/>
              <a:ext cx="12239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Вставка всех записей из исходной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8CBEAA-E47A-E948-4208-CDCDDB292BB6}"/>
              </a:ext>
            </a:extLst>
          </p:cNvPr>
          <p:cNvSpPr txBox="1"/>
          <p:nvPr/>
        </p:nvSpPr>
        <p:spPr>
          <a:xfrm>
            <a:off x="3657599" y="1603056"/>
            <a:ext cx="6044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Удаление всех записей в целевой таблице. Опциональный шаг – можно сделать необязательным, добавив обработку значения параметра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p_truncate_trg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теле функции.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4C74F-76AE-C767-8CC2-DD3EB9D5AA9B}"/>
              </a:ext>
            </a:extLst>
          </p:cNvPr>
          <p:cNvSpPr txBox="1"/>
          <p:nvPr/>
        </p:nvSpPr>
        <p:spPr>
          <a:xfrm>
            <a:off x="3657599" y="2329936"/>
            <a:ext cx="6044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Вставка всех записей из исходной таблицы в целевую. Добавление условия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WHERE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опционально в зависимости от требований к реализации загрузки данных.</a:t>
            </a: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94088BCC-D1BE-7C06-C71E-B0C5890F5EF3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16516E6A-E32A-6D79-29D1-4A62DDF463F4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157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1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MERGE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2843E7-F500-C4BB-DEF2-76A0AEC4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78"/>
          <a:stretch/>
        </p:blipFill>
        <p:spPr>
          <a:xfrm>
            <a:off x="457201" y="1336922"/>
            <a:ext cx="7924799" cy="536867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0BE689-B711-D804-DD18-B77A950071DC}"/>
              </a:ext>
            </a:extLst>
          </p:cNvPr>
          <p:cNvSpPr/>
          <p:nvPr/>
        </p:nvSpPr>
        <p:spPr>
          <a:xfrm>
            <a:off x="459996" y="667530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62190468-F996-CE5B-4AAD-3E97251EA16B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4A93792A-2360-D56D-CDBB-D884C93E1EE3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676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1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MERGE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2843E7-F500-C4BB-DEF2-76A0AEC4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78"/>
          <a:stretch/>
        </p:blipFill>
        <p:spPr>
          <a:xfrm>
            <a:off x="457201" y="1336922"/>
            <a:ext cx="7924799" cy="536867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0BE689-B711-D804-DD18-B77A950071DC}"/>
              </a:ext>
            </a:extLst>
          </p:cNvPr>
          <p:cNvSpPr/>
          <p:nvPr/>
        </p:nvSpPr>
        <p:spPr>
          <a:xfrm>
            <a:off x="459996" y="667530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BA9B4C-BC9B-1A3D-131F-482ED6F9C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7683" y="1600200"/>
            <a:ext cx="5002858" cy="222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E506D64-48A5-40B6-1CB7-31724936A66E}"/>
              </a:ext>
            </a:extLst>
          </p:cNvPr>
          <p:cNvCxnSpPr/>
          <p:nvPr/>
        </p:nvCxnSpPr>
        <p:spPr>
          <a:xfrm flipV="1">
            <a:off x="5867400" y="3200400"/>
            <a:ext cx="457200" cy="22860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1">
            <a:extLst>
              <a:ext uri="{FF2B5EF4-FFF2-40B4-BE49-F238E27FC236}">
                <a16:creationId xmlns:a16="http://schemas.microsoft.com/office/drawing/2014/main" id="{B4CE57A8-2AF2-27D6-4E84-6820637E28E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50F9B3D6-7A05-9BE4-892A-8B14C345AB2B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205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1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MERGE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2843E7-F500-C4BB-DEF2-76A0AEC4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78"/>
          <a:stretch/>
        </p:blipFill>
        <p:spPr>
          <a:xfrm>
            <a:off x="457201" y="1336922"/>
            <a:ext cx="7924799" cy="536867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0BE689-B711-D804-DD18-B77A950071DC}"/>
              </a:ext>
            </a:extLst>
          </p:cNvPr>
          <p:cNvSpPr/>
          <p:nvPr/>
        </p:nvSpPr>
        <p:spPr>
          <a:xfrm>
            <a:off x="459996" y="667530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758243-674A-CFC2-58E6-3BC04F175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7141" y="1600200"/>
            <a:ext cx="611256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70046B5-4CB5-082F-07CB-F9632E4EA834}"/>
              </a:ext>
            </a:extLst>
          </p:cNvPr>
          <p:cNvCxnSpPr/>
          <p:nvPr/>
        </p:nvCxnSpPr>
        <p:spPr>
          <a:xfrm flipV="1">
            <a:off x="5562600" y="4482353"/>
            <a:ext cx="228600" cy="15240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1">
            <a:extLst>
              <a:ext uri="{FF2B5EF4-FFF2-40B4-BE49-F238E27FC236}">
                <a16:creationId xmlns:a16="http://schemas.microsoft.com/office/drawing/2014/main" id="{F9DC38DF-466C-CD77-0D1A-F10988369645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9B61D58C-B3FD-0ECA-721D-D0522FAA5CD0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74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1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MERGE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2843E7-F500-C4BB-DEF2-76A0AEC4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78"/>
          <a:stretch/>
        </p:blipFill>
        <p:spPr>
          <a:xfrm>
            <a:off x="457201" y="1336922"/>
            <a:ext cx="7924799" cy="536867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0BE689-B711-D804-DD18-B77A950071DC}"/>
              </a:ext>
            </a:extLst>
          </p:cNvPr>
          <p:cNvSpPr/>
          <p:nvPr/>
        </p:nvSpPr>
        <p:spPr>
          <a:xfrm>
            <a:off x="459996" y="667530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758243-674A-CFC2-58E6-3BC04F175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7141" y="1600200"/>
            <a:ext cx="611256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70046B5-4CB5-082F-07CB-F9632E4EA834}"/>
              </a:ext>
            </a:extLst>
          </p:cNvPr>
          <p:cNvCxnSpPr/>
          <p:nvPr/>
        </p:nvCxnSpPr>
        <p:spPr>
          <a:xfrm flipV="1">
            <a:off x="5562600" y="4482353"/>
            <a:ext cx="228600" cy="15240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B3738-18C3-6935-4C71-625FDB298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496" y="4689675"/>
            <a:ext cx="4038728" cy="1351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DF12922-72AA-6BF8-7198-B67CEAC3A2C3}"/>
              </a:ext>
            </a:extLst>
          </p:cNvPr>
          <p:cNvCxnSpPr>
            <a:cxnSpLocks/>
          </p:cNvCxnSpPr>
          <p:nvPr/>
        </p:nvCxnSpPr>
        <p:spPr>
          <a:xfrm>
            <a:off x="6858000" y="5715000"/>
            <a:ext cx="838200" cy="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888FCC-69F5-BD21-B981-03162826E26A}"/>
              </a:ext>
            </a:extLst>
          </p:cNvPr>
          <p:cNvSpPr txBox="1"/>
          <p:nvPr/>
        </p:nvSpPr>
        <p:spPr>
          <a:xfrm>
            <a:off x="7391400" y="64385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Выражение</a:t>
            </a:r>
            <a:r>
              <a:rPr lang="en-US" sz="1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MERGE </a:t>
            </a:r>
            <a:r>
              <a:rPr lang="ru-RU" sz="1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</a:t>
            </a:r>
            <a:r>
              <a:rPr lang="en-US" sz="1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Greenplum </a:t>
            </a:r>
            <a:r>
              <a:rPr lang="ru-RU" sz="1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</a:t>
            </a:r>
            <a:r>
              <a:rPr lang="en-US" sz="1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поддерживается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</a:t>
            </a: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94617815-6256-71AE-7805-668C399E361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57AE018A-651D-A9B4-3950-3CE4F7257946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0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1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MERGE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2843E7-F500-C4BB-DEF2-76A0AEC4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78"/>
          <a:stretch/>
        </p:blipFill>
        <p:spPr>
          <a:xfrm>
            <a:off x="457201" y="1336922"/>
            <a:ext cx="7924799" cy="536867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0BE689-B711-D804-DD18-B77A950071DC}"/>
              </a:ext>
            </a:extLst>
          </p:cNvPr>
          <p:cNvSpPr/>
          <p:nvPr/>
        </p:nvSpPr>
        <p:spPr>
          <a:xfrm>
            <a:off x="459996" y="667530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758243-674A-CFC2-58E6-3BC04F175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7141" y="1600200"/>
            <a:ext cx="611256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70046B5-4CB5-082F-07CB-F9632E4EA834}"/>
              </a:ext>
            </a:extLst>
          </p:cNvPr>
          <p:cNvCxnSpPr/>
          <p:nvPr/>
        </p:nvCxnSpPr>
        <p:spPr>
          <a:xfrm flipV="1">
            <a:off x="5562600" y="4482353"/>
            <a:ext cx="228600" cy="15240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B3738-18C3-6935-4C71-625FDB298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496" y="4689675"/>
            <a:ext cx="4038728" cy="1351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DF12922-72AA-6BF8-7198-B67CEAC3A2C3}"/>
              </a:ext>
            </a:extLst>
          </p:cNvPr>
          <p:cNvCxnSpPr>
            <a:cxnSpLocks/>
          </p:cNvCxnSpPr>
          <p:nvPr/>
        </p:nvCxnSpPr>
        <p:spPr>
          <a:xfrm>
            <a:off x="6858000" y="5715000"/>
            <a:ext cx="838200" cy="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DB234F-2120-9262-6CD9-F544B2021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360" y="6375732"/>
            <a:ext cx="7696867" cy="32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5D9C87F-BA83-A2F8-C9EA-662FC036F52F}"/>
              </a:ext>
            </a:extLst>
          </p:cNvPr>
          <p:cNvCxnSpPr/>
          <p:nvPr/>
        </p:nvCxnSpPr>
        <p:spPr>
          <a:xfrm>
            <a:off x="3048001" y="6397401"/>
            <a:ext cx="457200" cy="69056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1">
            <a:extLst>
              <a:ext uri="{FF2B5EF4-FFF2-40B4-BE49-F238E27FC236}">
                <a16:creationId xmlns:a16="http://schemas.microsoft.com/office/drawing/2014/main" id="{5BC5A85D-154B-B932-DB1E-DFB1464057FF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A6728B04-8FC8-7C95-472E-EB7A26528FC5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091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6C2AAEF7-4327-4A33-ACF1-CC919787BA83}"/>
              </a:ext>
            </a:extLst>
          </p:cNvPr>
          <p:cNvSpPr txBox="1"/>
          <p:nvPr/>
        </p:nvSpPr>
        <p:spPr>
          <a:xfrm>
            <a:off x="430307" y="409759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endParaRPr lang="ru-RU" sz="2400" dirty="0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457201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MERGE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0BE689-B711-D804-DD18-B77A950071DC}"/>
              </a:ext>
            </a:extLst>
          </p:cNvPr>
          <p:cNvSpPr/>
          <p:nvPr/>
        </p:nvSpPr>
        <p:spPr>
          <a:xfrm>
            <a:off x="459996" y="667530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846E9AA-9150-B2D9-2CCE-40564A465B22}"/>
              </a:ext>
            </a:extLst>
          </p:cNvPr>
          <p:cNvGrpSpPr/>
          <p:nvPr/>
        </p:nvGrpSpPr>
        <p:grpSpPr>
          <a:xfrm>
            <a:off x="932032" y="1606384"/>
            <a:ext cx="3469043" cy="473480"/>
            <a:chOff x="1471019" y="5760462"/>
            <a:chExt cx="1790272" cy="47348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22B25828-7025-DFDE-E600-658AADF41F83}"/>
                </a:ext>
              </a:extLst>
            </p:cNvPr>
            <p:cNvGrpSpPr/>
            <p:nvPr/>
          </p:nvGrpSpPr>
          <p:grpSpPr>
            <a:xfrm rot="10800000">
              <a:off x="1471019" y="5760462"/>
              <a:ext cx="1790272" cy="473480"/>
              <a:chOff x="-1015144" y="1366459"/>
              <a:chExt cx="3834554" cy="995767"/>
            </a:xfrm>
          </p:grpSpPr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1BEDE989-F70E-DA17-755C-EDFDCFB56F46}"/>
                  </a:ext>
                </a:extLst>
              </p:cNvPr>
              <p:cNvSpPr/>
              <p:nvPr/>
            </p:nvSpPr>
            <p:spPr>
              <a:xfrm>
                <a:off x="-1015144" y="1555461"/>
                <a:ext cx="3834554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Равнобедренный треугольник 11">
                <a:extLst>
                  <a:ext uri="{FF2B5EF4-FFF2-40B4-BE49-F238E27FC236}">
                    <a16:creationId xmlns:a16="http://schemas.microsoft.com/office/drawing/2014/main" id="{91BE20D8-274D-D7EC-EE4F-98E9F1FFA6C9}"/>
                  </a:ext>
                </a:extLst>
              </p:cNvPr>
              <p:cNvSpPr/>
              <p:nvPr/>
            </p:nvSpPr>
            <p:spPr>
              <a:xfrm>
                <a:off x="708403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8DEF61-F49A-3491-E304-55E04B45BFE5}"/>
                </a:ext>
              </a:extLst>
            </p:cNvPr>
            <p:cNvSpPr txBox="1"/>
            <p:nvPr/>
          </p:nvSpPr>
          <p:spPr>
            <a:xfrm>
              <a:off x="1567866" y="5807758"/>
              <a:ext cx="16934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Формирование имён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delta table 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и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external table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52209FE-C293-79AB-C976-E3062C8CB5E7}"/>
              </a:ext>
            </a:extLst>
          </p:cNvPr>
          <p:cNvGrpSpPr/>
          <p:nvPr/>
        </p:nvGrpSpPr>
        <p:grpSpPr>
          <a:xfrm>
            <a:off x="932032" y="2422120"/>
            <a:ext cx="4048166" cy="473480"/>
            <a:chOff x="1471019" y="5760462"/>
            <a:chExt cx="2089140" cy="473480"/>
          </a:xfrm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396A811D-357F-1714-7D2A-A2954A088491}"/>
                </a:ext>
              </a:extLst>
            </p:cNvPr>
            <p:cNvGrpSpPr/>
            <p:nvPr/>
          </p:nvGrpSpPr>
          <p:grpSpPr>
            <a:xfrm rot="10800000">
              <a:off x="1471019" y="5760462"/>
              <a:ext cx="1790272" cy="473480"/>
              <a:chOff x="-1015144" y="1366459"/>
              <a:chExt cx="3834554" cy="995767"/>
            </a:xfrm>
          </p:grpSpPr>
          <p:sp>
            <p:nvSpPr>
              <p:cNvPr id="19" name="Прямоугольник: скругленные углы 18">
                <a:extLst>
                  <a:ext uri="{FF2B5EF4-FFF2-40B4-BE49-F238E27FC236}">
                    <a16:creationId xmlns:a16="http://schemas.microsoft.com/office/drawing/2014/main" id="{B7CC3421-3EBA-120B-AF48-0721A8FB04FF}"/>
                  </a:ext>
                </a:extLst>
              </p:cNvPr>
              <p:cNvSpPr/>
              <p:nvPr/>
            </p:nvSpPr>
            <p:spPr>
              <a:xfrm>
                <a:off x="-1015144" y="1555461"/>
                <a:ext cx="3834554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Равнобедренный треугольник 19">
                <a:extLst>
                  <a:ext uri="{FF2B5EF4-FFF2-40B4-BE49-F238E27FC236}">
                    <a16:creationId xmlns:a16="http://schemas.microsoft.com/office/drawing/2014/main" id="{474F49B6-7D48-D34D-DD22-E09F4CA49BF4}"/>
                  </a:ext>
                </a:extLst>
              </p:cNvPr>
              <p:cNvSpPr/>
              <p:nvPr/>
            </p:nvSpPr>
            <p:spPr>
              <a:xfrm>
                <a:off x="708403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22422F-3DC0-968F-7838-7B2DC32834CE}"/>
                </a:ext>
              </a:extLst>
            </p:cNvPr>
            <p:cNvSpPr txBox="1"/>
            <p:nvPr/>
          </p:nvSpPr>
          <p:spPr>
            <a:xfrm>
              <a:off x="1866734" y="5806614"/>
              <a:ext cx="16934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Полная очистка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delta table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4CCC94C-CC91-005E-8186-A17DB63E9C15}"/>
              </a:ext>
            </a:extLst>
          </p:cNvPr>
          <p:cNvGrpSpPr/>
          <p:nvPr/>
        </p:nvGrpSpPr>
        <p:grpSpPr>
          <a:xfrm>
            <a:off x="932029" y="3260320"/>
            <a:ext cx="3778629" cy="473480"/>
            <a:chOff x="1471019" y="5760462"/>
            <a:chExt cx="1950040" cy="473480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8A9CFA7B-8BD8-CF69-30FF-9CE4C58CDED5}"/>
                </a:ext>
              </a:extLst>
            </p:cNvPr>
            <p:cNvGrpSpPr/>
            <p:nvPr/>
          </p:nvGrpSpPr>
          <p:grpSpPr>
            <a:xfrm rot="10800000">
              <a:off x="1471019" y="5760462"/>
              <a:ext cx="1790272" cy="473480"/>
              <a:chOff x="-1015144" y="1366459"/>
              <a:chExt cx="3834554" cy="995767"/>
            </a:xfrm>
          </p:grpSpPr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DB48408F-AE15-5EA1-46E3-E894C80EDA54}"/>
                  </a:ext>
                </a:extLst>
              </p:cNvPr>
              <p:cNvSpPr/>
              <p:nvPr/>
            </p:nvSpPr>
            <p:spPr>
              <a:xfrm>
                <a:off x="-1015144" y="1555461"/>
                <a:ext cx="3834554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Равнобедренный треугольник 24">
                <a:extLst>
                  <a:ext uri="{FF2B5EF4-FFF2-40B4-BE49-F238E27FC236}">
                    <a16:creationId xmlns:a16="http://schemas.microsoft.com/office/drawing/2014/main" id="{EDBC195B-D29D-1B36-48F2-44C7AD42BAD3}"/>
                  </a:ext>
                </a:extLst>
              </p:cNvPr>
              <p:cNvSpPr/>
              <p:nvPr/>
            </p:nvSpPr>
            <p:spPr>
              <a:xfrm>
                <a:off x="708403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1B55C7-7BC4-223C-0FE1-885B2F462010}"/>
                </a:ext>
              </a:extLst>
            </p:cNvPr>
            <p:cNvSpPr txBox="1"/>
            <p:nvPr/>
          </p:nvSpPr>
          <p:spPr>
            <a:xfrm>
              <a:off x="1630786" y="5807758"/>
              <a:ext cx="17902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Вставка в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delta table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из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external 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 условию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3D8F212-0CCE-13BB-A085-5091C285035F}"/>
              </a:ext>
            </a:extLst>
          </p:cNvPr>
          <p:cNvGrpSpPr/>
          <p:nvPr/>
        </p:nvGrpSpPr>
        <p:grpSpPr>
          <a:xfrm>
            <a:off x="943418" y="4114799"/>
            <a:ext cx="3803399" cy="473481"/>
            <a:chOff x="1476896" y="5760461"/>
            <a:chExt cx="1962823" cy="473481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6709FCAF-E603-C7E1-EACD-9C5D65A9575A}"/>
                </a:ext>
              </a:extLst>
            </p:cNvPr>
            <p:cNvGrpSpPr/>
            <p:nvPr/>
          </p:nvGrpSpPr>
          <p:grpSpPr>
            <a:xfrm rot="10800000">
              <a:off x="1476896" y="5760461"/>
              <a:ext cx="1784395" cy="473481"/>
              <a:chOff x="-1015144" y="1366459"/>
              <a:chExt cx="3821966" cy="995769"/>
            </a:xfrm>
          </p:grpSpPr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51A9508D-7AC3-85D5-0AA3-F60DD09CB148}"/>
                  </a:ext>
                </a:extLst>
              </p:cNvPr>
              <p:cNvSpPr/>
              <p:nvPr/>
            </p:nvSpPr>
            <p:spPr>
              <a:xfrm>
                <a:off x="-1015144" y="1555463"/>
                <a:ext cx="3821966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Равнобедренный треугольник 29">
                <a:extLst>
                  <a:ext uri="{FF2B5EF4-FFF2-40B4-BE49-F238E27FC236}">
                    <a16:creationId xmlns:a16="http://schemas.microsoft.com/office/drawing/2014/main" id="{28A7BB69-EE3C-ADE5-0EB5-8DF83096FC3D}"/>
                  </a:ext>
                </a:extLst>
              </p:cNvPr>
              <p:cNvSpPr/>
              <p:nvPr/>
            </p:nvSpPr>
            <p:spPr>
              <a:xfrm>
                <a:off x="708403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1027A-61A2-B2F0-6222-597416AF46F1}"/>
                </a:ext>
              </a:extLst>
            </p:cNvPr>
            <p:cNvSpPr txBox="1"/>
            <p:nvPr/>
          </p:nvSpPr>
          <p:spPr>
            <a:xfrm>
              <a:off x="1649446" y="5807758"/>
              <a:ext cx="17902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Создание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tmp table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, аналогичной целевой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E1EADB39-E778-5E78-8ADD-0ADC451AC3BD}"/>
              </a:ext>
            </a:extLst>
          </p:cNvPr>
          <p:cNvGrpSpPr/>
          <p:nvPr/>
        </p:nvGrpSpPr>
        <p:grpSpPr>
          <a:xfrm>
            <a:off x="932329" y="4952999"/>
            <a:ext cx="3585890" cy="473481"/>
            <a:chOff x="1479604" y="5760461"/>
            <a:chExt cx="1850573" cy="473481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999364D-EC9F-E726-747F-88694267A9E0}"/>
                </a:ext>
              </a:extLst>
            </p:cNvPr>
            <p:cNvGrpSpPr/>
            <p:nvPr/>
          </p:nvGrpSpPr>
          <p:grpSpPr>
            <a:xfrm rot="10800000">
              <a:off x="1479604" y="5760461"/>
              <a:ext cx="1781687" cy="473481"/>
              <a:chOff x="-1015143" y="1366459"/>
              <a:chExt cx="3816165" cy="995769"/>
            </a:xfrm>
          </p:grpSpPr>
          <p:sp>
            <p:nvSpPr>
              <p:cNvPr id="34" name="Прямоугольник: скругленные углы 33">
                <a:extLst>
                  <a:ext uri="{FF2B5EF4-FFF2-40B4-BE49-F238E27FC236}">
                    <a16:creationId xmlns:a16="http://schemas.microsoft.com/office/drawing/2014/main" id="{9FA54425-9BC4-59A3-CB92-10336A8D2088}"/>
                  </a:ext>
                </a:extLst>
              </p:cNvPr>
              <p:cNvSpPr/>
              <p:nvPr/>
            </p:nvSpPr>
            <p:spPr>
              <a:xfrm>
                <a:off x="-1015143" y="1555463"/>
                <a:ext cx="3816165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Равнобедренный треугольник 34">
                <a:extLst>
                  <a:ext uri="{FF2B5EF4-FFF2-40B4-BE49-F238E27FC236}">
                    <a16:creationId xmlns:a16="http://schemas.microsoft.com/office/drawing/2014/main" id="{D9E544C1-EB1B-07B3-E351-2C57AF51CF17}"/>
                  </a:ext>
                </a:extLst>
              </p:cNvPr>
              <p:cNvSpPr/>
              <p:nvPr/>
            </p:nvSpPr>
            <p:spPr>
              <a:xfrm>
                <a:off x="708403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4B247F-C938-7563-E8C5-72F02FC7D501}"/>
                </a:ext>
              </a:extLst>
            </p:cNvPr>
            <p:cNvSpPr txBox="1"/>
            <p:nvPr/>
          </p:nvSpPr>
          <p:spPr>
            <a:xfrm>
              <a:off x="1539904" y="5811828"/>
              <a:ext cx="17902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Заполнение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tmp table 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скриптом с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merge-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логикой  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78E4B15-8A8A-936C-B0F6-6B5D2C196DAC}"/>
              </a:ext>
            </a:extLst>
          </p:cNvPr>
          <p:cNvGrpSpPr/>
          <p:nvPr/>
        </p:nvGrpSpPr>
        <p:grpSpPr>
          <a:xfrm>
            <a:off x="914400" y="5791200"/>
            <a:ext cx="3491463" cy="383611"/>
            <a:chOff x="1471019" y="5760462"/>
            <a:chExt cx="1801842" cy="383611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A7A52645-53B5-55CB-DD56-11CA72C30C56}"/>
                </a:ext>
              </a:extLst>
            </p:cNvPr>
            <p:cNvSpPr/>
            <p:nvPr/>
          </p:nvSpPr>
          <p:spPr>
            <a:xfrm rot="10800000">
              <a:off x="1471019" y="5760462"/>
              <a:ext cx="1790272" cy="383611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81AA0D-AE51-F1D3-0116-0F13602F39C4}"/>
                </a:ext>
              </a:extLst>
            </p:cNvPr>
            <p:cNvSpPr txBox="1"/>
            <p:nvPr/>
          </p:nvSpPr>
          <p:spPr>
            <a:xfrm>
              <a:off x="1482588" y="5811828"/>
              <a:ext cx="17902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Подмена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def partition 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целевой таблицы на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tmp table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F24DCE5-9645-9653-147C-32862898E60D}"/>
              </a:ext>
            </a:extLst>
          </p:cNvPr>
          <p:cNvCxnSpPr>
            <a:cxnSpLocks/>
          </p:cNvCxnSpPr>
          <p:nvPr/>
        </p:nvCxnSpPr>
        <p:spPr>
          <a:xfrm>
            <a:off x="943418" y="3886200"/>
            <a:ext cx="345765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F442301-7360-3D43-68D3-AE4CB4BBEB04}"/>
              </a:ext>
            </a:extLst>
          </p:cNvPr>
          <p:cNvCxnSpPr>
            <a:cxnSpLocks/>
          </p:cNvCxnSpPr>
          <p:nvPr/>
        </p:nvCxnSpPr>
        <p:spPr>
          <a:xfrm>
            <a:off x="914400" y="5578880"/>
            <a:ext cx="345765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D5FDA6D-FDCD-8340-8F3A-08A19FB31997}"/>
              </a:ext>
            </a:extLst>
          </p:cNvPr>
          <p:cNvSpPr txBox="1"/>
          <p:nvPr/>
        </p:nvSpPr>
        <p:spPr>
          <a:xfrm>
            <a:off x="430307" y="156924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</a:t>
            </a:r>
            <a:endParaRPr lang="ru-RU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608F83-D56C-7659-8438-EDA18823FFAF}"/>
              </a:ext>
            </a:extLst>
          </p:cNvPr>
          <p:cNvSpPr txBox="1"/>
          <p:nvPr/>
        </p:nvSpPr>
        <p:spPr>
          <a:xfrm>
            <a:off x="457201" y="577141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endParaRPr lang="ru-RU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CE0FD1-ABA9-2937-A64B-4101BFCC681D}"/>
              </a:ext>
            </a:extLst>
          </p:cNvPr>
          <p:cNvSpPr txBox="1"/>
          <p:nvPr/>
        </p:nvSpPr>
        <p:spPr>
          <a:xfrm>
            <a:off x="4893031" y="1559109"/>
            <a:ext cx="6044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 этом шаге по имени целевой таблицы образуются названия уже существующих дельта и внешней таблиц, манипулируя префиксами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суффиксами и обрезая название схемы.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4E97EB-D3B3-50C0-D330-35481D37CB84}"/>
              </a:ext>
            </a:extLst>
          </p:cNvPr>
          <p:cNvSpPr txBox="1"/>
          <p:nvPr/>
        </p:nvSpPr>
        <p:spPr>
          <a:xfrm>
            <a:off x="4891010" y="2483121"/>
            <a:ext cx="60449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Удаление всех записей в дельта таблице.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602824-CEFB-63E2-CF3E-A549291D8193}"/>
              </a:ext>
            </a:extLst>
          </p:cNvPr>
          <p:cNvSpPr txBox="1"/>
          <p:nvPr/>
        </p:nvSpPr>
        <p:spPr>
          <a:xfrm>
            <a:off x="4891011" y="3213045"/>
            <a:ext cx="6044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Вставка всех записей из внешней таблицы в дельта таблицу. Добавление условия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WHERE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опционально в зависимости от требований к реализации загрузки данных.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218E04-F763-92F2-F761-E7EDA4F11147}"/>
              </a:ext>
            </a:extLst>
          </p:cNvPr>
          <p:cNvSpPr txBox="1"/>
          <p:nvPr/>
        </p:nvSpPr>
        <p:spPr>
          <a:xfrm>
            <a:off x="4891011" y="4088731"/>
            <a:ext cx="6044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Создание временной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буфферной таблицы с такими же полями, параметрами и дистрибуцией, как у целевой. Добавляется префикс к названию.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9AC8AD-092D-48B2-A8DB-ACE8B9DD1416}"/>
              </a:ext>
            </a:extLst>
          </p:cNvPr>
          <p:cNvSpPr txBox="1"/>
          <p:nvPr/>
        </p:nvSpPr>
        <p:spPr>
          <a:xfrm>
            <a:off x="4891010" y="4927421"/>
            <a:ext cx="66090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Далее заполняется временная таблица при помощи скрипта, аналогичному оператору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MERGE (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нет в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GP).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Аналогичность достигается посредством оконной функции – ранжирования строк по источнику для записи.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EF9705-1105-2204-2CE6-B3B04F6B0E9B}"/>
              </a:ext>
            </a:extLst>
          </p:cNvPr>
          <p:cNvSpPr txBox="1"/>
          <p:nvPr/>
        </p:nvSpPr>
        <p:spPr>
          <a:xfrm>
            <a:off x="4891010" y="5780936"/>
            <a:ext cx="59409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 помощью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EXCHANGE DEFAULT PARTITION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происходит перезатирание дефолтной партиции целевой таблицы на подготовленную временную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</a:t>
            </a:r>
            <a:r>
              <a:rPr lang="ru-RU" sz="11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буфферную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таблицу.</a:t>
            </a: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8DD64F34-EA32-A922-6212-6B202208CDA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7">
            <a:extLst>
              <a:ext uri="{FF2B5EF4-FFF2-40B4-BE49-F238E27FC236}">
                <a16:creationId xmlns:a16="http://schemas.microsoft.com/office/drawing/2014/main" id="{E538A15E-C1F8-44C9-A2F4-88870BBEFAC9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91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52400"/>
            <a:ext cx="9842500" cy="741045"/>
          </a:xfrm>
          <a:custGeom>
            <a:avLst/>
            <a:gdLst/>
            <a:ahLst/>
            <a:cxnLst/>
            <a:rect l="l" t="t" r="r" b="b"/>
            <a:pathLst>
              <a:path w="9842500" h="741044">
                <a:moveTo>
                  <a:pt x="9841992" y="0"/>
                </a:moveTo>
                <a:lnTo>
                  <a:pt x="0" y="0"/>
                </a:lnTo>
                <a:lnTo>
                  <a:pt x="0" y="740663"/>
                </a:lnTo>
                <a:lnTo>
                  <a:pt x="9841992" y="740663"/>
                </a:lnTo>
                <a:lnTo>
                  <a:pt x="98419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30" name="object 4">
            <a:extLst>
              <a:ext uri="{FF2B5EF4-FFF2-40B4-BE49-F238E27FC236}">
                <a16:creationId xmlns:a16="http://schemas.microsoft.com/office/drawing/2014/main" id="{F91033E1-9040-83F8-38EC-3E75E8867F6E}"/>
              </a:ext>
            </a:extLst>
          </p:cNvPr>
          <p:cNvSpPr/>
          <p:nvPr/>
        </p:nvSpPr>
        <p:spPr>
          <a:xfrm>
            <a:off x="0" y="1036521"/>
            <a:ext cx="12192000" cy="1630479"/>
          </a:xfrm>
          <a:custGeom>
            <a:avLst/>
            <a:gdLst/>
            <a:ahLst/>
            <a:cxnLst/>
            <a:rect l="l" t="t" r="r" b="b"/>
            <a:pathLst>
              <a:path w="7208520" h="4328160">
                <a:moveTo>
                  <a:pt x="7208520" y="0"/>
                </a:moveTo>
                <a:lnTo>
                  <a:pt x="0" y="0"/>
                </a:lnTo>
                <a:lnTo>
                  <a:pt x="0" y="4328160"/>
                </a:lnTo>
                <a:lnTo>
                  <a:pt x="7208520" y="4328160"/>
                </a:lnTo>
                <a:lnTo>
                  <a:pt x="72085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655398A-8461-3301-B794-8ADB5EAF2A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348"/>
          <a:stretch/>
        </p:blipFill>
        <p:spPr>
          <a:xfrm>
            <a:off x="990600" y="2847498"/>
            <a:ext cx="8943542" cy="3694273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0369" y="316229"/>
            <a:ext cx="67710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69F8A09-C832-43A9-090B-40F3A23B3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3855" y="3429000"/>
            <a:ext cx="6918145" cy="3191762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48408-AA5B-26B3-8147-E36BA0112383}"/>
              </a:ext>
            </a:extLst>
          </p:cNvPr>
          <p:cNvSpPr txBox="1"/>
          <p:nvPr/>
        </p:nvSpPr>
        <p:spPr>
          <a:xfrm>
            <a:off x="620369" y="1211191"/>
            <a:ext cx="10631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-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часть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кода,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написанная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одном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доступных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языков,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которую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можно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выполнять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помощью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SQL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запроса.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01F2FBD-6602-06DA-CA3D-F3C6EB6B4D15}"/>
              </a:ext>
            </a:extLst>
          </p:cNvPr>
          <p:cNvSpPr/>
          <p:nvPr/>
        </p:nvSpPr>
        <p:spPr>
          <a:xfrm>
            <a:off x="657658" y="1516768"/>
            <a:ext cx="637830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принимают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параметры – обязательные и необязательные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spcBef>
                <a:spcPts val="6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возвращают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результат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виде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или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нескольких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строк</a:t>
            </a:r>
            <a:endParaRPr lang="en-US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spcBef>
                <a:spcPts val="6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могут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работать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мастере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сегментах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11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3A479-A0B4-A2BD-8AB4-9C97BBC4C8C1}"/>
              </a:ext>
            </a:extLst>
          </p:cNvPr>
          <p:cNvSpPr txBox="1"/>
          <p:nvPr/>
        </p:nvSpPr>
        <p:spPr>
          <a:xfrm>
            <a:off x="533400" y="11430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таблиц фактов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00ED1-60EB-535B-E818-E7FFAABE7534}"/>
              </a:ext>
            </a:extLst>
          </p:cNvPr>
          <p:cNvSpPr txBox="1"/>
          <p:nvPr/>
        </p:nvSpPr>
        <p:spPr>
          <a:xfrm>
            <a:off x="533400" y="1613847"/>
            <a:ext cx="9862516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EXCHANGE</a:t>
            </a: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PARTITION</a:t>
            </a:r>
            <a:r>
              <a:rPr lang="ru-RU" sz="16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или 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DELTA_PARTITION</a:t>
            </a: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–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полная подмена партиции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сновной алгоритм при обновлении таблицы фактов. Следите за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ACCEESS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EXCLUSIVE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блокировками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  <a:b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FULL</a:t>
            </a: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DELETE</a:t>
            </a: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INSERT</a:t>
            </a: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on</a:t>
            </a: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PARTITION</a:t>
            </a: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– </a:t>
            </a:r>
            <a:r>
              <a:rPr lang="ru-RU" sz="16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полная очистка партиции и вставка в неё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800100" lvl="1" indent="-34290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стоит рассмотреть, если в момент обновления предполагается интенсивная нагрузка на чтение обновляемой сущности. Например, внутридневные обновления данных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1" algn="just">
              <a:buClr>
                <a:srgbClr val="0070C0"/>
              </a:buClr>
            </a:pP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UPSERT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или 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DELETE INSERT</a:t>
            </a:r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–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удаление по ключу и вставка обновлённых и новых записей</a:t>
            </a:r>
            <a:endParaRPr lang="ru-RU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ru-RU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800100" lvl="1" indent="-34290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 обновлении небольшого объема данных. Например, если нужно изменить ряд записей в нескольких партициях (обновление проводки задним числом)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</a:p>
          <a:p>
            <a:pPr marL="800100" lvl="1" indent="-342900" algn="just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если подобные обновления регулярны, стоит рассмотреть добавление индекса по ключевому полю или полям для быстрого скана внутри партиций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800100" lvl="1" indent="-342900" algn="just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 большому объему данных возникает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bloat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в файлах. Нужно регулярно запускать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VACUUM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для 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AO</a:t>
            </a:r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табли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ц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800100" lvl="1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3637C91B-E41D-A6DB-8645-9FBB6AA32BD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95F20661-C239-A759-9A30-6C0C58C362A8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21">
            <a:extLst>
              <a:ext uri="{FF2B5EF4-FFF2-40B4-BE49-F238E27FC236}">
                <a16:creationId xmlns:a16="http://schemas.microsoft.com/office/drawing/2014/main" id="{CF782C50-0EED-DE71-5F30-067A07FED49B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7">
            <a:extLst>
              <a:ext uri="{FF2B5EF4-FFF2-40B4-BE49-F238E27FC236}">
                <a16:creationId xmlns:a16="http://schemas.microsoft.com/office/drawing/2014/main" id="{231D6809-F3ED-589E-1DE1-25BB0625D3BB}"/>
              </a:ext>
            </a:extLst>
          </p:cNvPr>
          <p:cNvSpPr txBox="1"/>
          <p:nvPr/>
        </p:nvSpPr>
        <p:spPr>
          <a:xfrm>
            <a:off x="11571096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624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PARTITION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2168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B42565EF-3428-AA76-7401-E1098E080FDC}"/>
              </a:ext>
            </a:extLst>
          </p:cNvPr>
          <p:cNvGrpSpPr/>
          <p:nvPr/>
        </p:nvGrpSpPr>
        <p:grpSpPr>
          <a:xfrm>
            <a:off x="530352" y="1348038"/>
            <a:ext cx="9296400" cy="5287448"/>
            <a:chOff x="530352" y="1348038"/>
            <a:chExt cx="9296400" cy="528744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143CB08-1005-FF67-5AE6-325D65839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352" y="1348038"/>
              <a:ext cx="9296400" cy="5287448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6C4980F-6848-DE50-D423-544BCB1B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4200" y="4966145"/>
              <a:ext cx="777505" cy="139255"/>
            </a:xfrm>
            <a:prstGeom prst="rect">
              <a:avLst/>
            </a:prstGeom>
          </p:spPr>
        </p:pic>
      </p:grpSp>
      <p:sp>
        <p:nvSpPr>
          <p:cNvPr id="9" name="object 21">
            <a:extLst>
              <a:ext uri="{FF2B5EF4-FFF2-40B4-BE49-F238E27FC236}">
                <a16:creationId xmlns:a16="http://schemas.microsoft.com/office/drawing/2014/main" id="{188B25C9-7650-2857-4B2B-C71977CC13AB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11B4A57A-228A-992A-C27C-AA6FE6642093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6515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PARTITION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43CB08-1005-FF67-5AE6-325D6583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348038"/>
            <a:ext cx="9296400" cy="528744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2168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8330ED-AF2F-266C-7E60-D294B885A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9400" y="1676400"/>
            <a:ext cx="4953000" cy="320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48EB010-FFD1-6DCF-B0A0-EF9503359CEE}"/>
              </a:ext>
            </a:extLst>
          </p:cNvPr>
          <p:cNvCxnSpPr/>
          <p:nvPr/>
        </p:nvCxnSpPr>
        <p:spPr>
          <a:xfrm flipV="1">
            <a:off x="6081001" y="3720623"/>
            <a:ext cx="457200" cy="257962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21">
            <a:extLst>
              <a:ext uri="{FF2B5EF4-FFF2-40B4-BE49-F238E27FC236}">
                <a16:creationId xmlns:a16="http://schemas.microsoft.com/office/drawing/2014/main" id="{7457D572-942B-2C14-AB80-48001A2CC4A2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34266FD4-0BDD-54A4-EC7E-A1F1DBAEEDAC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174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PARTITION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43CB08-1005-FF67-5AE6-325D6583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348038"/>
            <a:ext cx="9296400" cy="528744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2168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8330ED-AF2F-266C-7E60-D294B885A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9400" y="1676400"/>
            <a:ext cx="4953000" cy="320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48EB010-FFD1-6DCF-B0A0-EF9503359CEE}"/>
              </a:ext>
            </a:extLst>
          </p:cNvPr>
          <p:cNvCxnSpPr/>
          <p:nvPr/>
        </p:nvCxnSpPr>
        <p:spPr>
          <a:xfrm flipV="1">
            <a:off x="6081001" y="3720623"/>
            <a:ext cx="457200" cy="257962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536661-3304-9EC9-F98F-F91978251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6102674"/>
            <a:ext cx="7559695" cy="48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40144F9-CA9A-5ED4-5309-AB0EA3F3988D}"/>
              </a:ext>
            </a:extLst>
          </p:cNvPr>
          <p:cNvCxnSpPr>
            <a:cxnSpLocks/>
          </p:cNvCxnSpPr>
          <p:nvPr/>
        </p:nvCxnSpPr>
        <p:spPr>
          <a:xfrm>
            <a:off x="3719945" y="5814131"/>
            <a:ext cx="114300" cy="201911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21">
            <a:extLst>
              <a:ext uri="{FF2B5EF4-FFF2-40B4-BE49-F238E27FC236}">
                <a16:creationId xmlns:a16="http://schemas.microsoft.com/office/drawing/2014/main" id="{782CD964-86C2-AD55-06D6-A7BF26648495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7AA2EF35-1D84-009A-D243-553944A0951C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62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A9C1283-DAD8-6BFE-BAB5-F7E9A78478EE}"/>
              </a:ext>
            </a:extLst>
          </p:cNvPr>
          <p:cNvSpPr txBox="1"/>
          <p:nvPr/>
        </p:nvSpPr>
        <p:spPr>
          <a:xfrm>
            <a:off x="550190" y="1721431"/>
            <a:ext cx="407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</a:t>
            </a:r>
            <a:endParaRPr lang="ru-RU" sz="2400" dirty="0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PARTITION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2168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C1CF6-83F1-8328-BFD9-44C73F11E95F}"/>
              </a:ext>
            </a:extLst>
          </p:cNvPr>
          <p:cNvSpPr txBox="1"/>
          <p:nvPr/>
        </p:nvSpPr>
        <p:spPr>
          <a:xfrm>
            <a:off x="550190" y="3149985"/>
            <a:ext cx="407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endParaRPr lang="ru-RU" sz="24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0E00D8F-0813-430C-4BBE-78831462747E}"/>
              </a:ext>
            </a:extLst>
          </p:cNvPr>
          <p:cNvGrpSpPr/>
          <p:nvPr/>
        </p:nvGrpSpPr>
        <p:grpSpPr>
          <a:xfrm>
            <a:off x="1066800" y="1748327"/>
            <a:ext cx="3707373" cy="473481"/>
            <a:chOff x="1437332" y="5760461"/>
            <a:chExt cx="1913267" cy="473481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482082D5-3556-3AC4-5D8B-69AA0FE01D9F}"/>
                </a:ext>
              </a:extLst>
            </p:cNvPr>
            <p:cNvGrpSpPr/>
            <p:nvPr/>
          </p:nvGrpSpPr>
          <p:grpSpPr>
            <a:xfrm rot="10800000">
              <a:off x="1437332" y="5760461"/>
              <a:ext cx="1823959" cy="473481"/>
              <a:chOff x="-1015144" y="1366459"/>
              <a:chExt cx="3906708" cy="995769"/>
            </a:xfrm>
          </p:grpSpPr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34193877-0170-323D-F857-02E40BF81B97}"/>
                  </a:ext>
                </a:extLst>
              </p:cNvPr>
              <p:cNvSpPr/>
              <p:nvPr/>
            </p:nvSpPr>
            <p:spPr>
              <a:xfrm>
                <a:off x="-1015144" y="1555463"/>
                <a:ext cx="3906708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Равнобедренный треугольник 13">
                <a:extLst>
                  <a:ext uri="{FF2B5EF4-FFF2-40B4-BE49-F238E27FC236}">
                    <a16:creationId xmlns:a16="http://schemas.microsoft.com/office/drawing/2014/main" id="{2E105F2D-5685-59AE-D2F6-E34E66803E87}"/>
                  </a:ext>
                </a:extLst>
              </p:cNvPr>
              <p:cNvSpPr/>
              <p:nvPr/>
            </p:nvSpPr>
            <p:spPr>
              <a:xfrm>
                <a:off x="753780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267954-6E3B-0294-9041-FF56385CA813}"/>
                </a:ext>
              </a:extLst>
            </p:cNvPr>
            <p:cNvSpPr txBox="1"/>
            <p:nvPr/>
          </p:nvSpPr>
          <p:spPr>
            <a:xfrm>
              <a:off x="1530098" y="5812665"/>
              <a:ext cx="182050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Создание новой партиций – вырезка из дефолтной</a:t>
              </a:r>
              <a:endParaRPr lang="ru-RU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5DBD8B9-DFE3-88C3-BC76-53A9933B4709}"/>
              </a:ext>
            </a:extLst>
          </p:cNvPr>
          <p:cNvGrpSpPr/>
          <p:nvPr/>
        </p:nvGrpSpPr>
        <p:grpSpPr>
          <a:xfrm>
            <a:off x="1066800" y="2356140"/>
            <a:ext cx="3810000" cy="473482"/>
            <a:chOff x="1433263" y="5760460"/>
            <a:chExt cx="1966231" cy="473482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A6A5FB40-F4CA-409C-5298-146A9B6B223A}"/>
                </a:ext>
              </a:extLst>
            </p:cNvPr>
            <p:cNvGrpSpPr/>
            <p:nvPr/>
          </p:nvGrpSpPr>
          <p:grpSpPr>
            <a:xfrm rot="10800000">
              <a:off x="1433263" y="5760460"/>
              <a:ext cx="1828027" cy="473482"/>
              <a:chOff x="-1015143" y="1366459"/>
              <a:chExt cx="3915421" cy="995771"/>
            </a:xfrm>
          </p:grpSpPr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6B11C354-BC5F-9AD8-57D6-D0BF175C8D92}"/>
                  </a:ext>
                </a:extLst>
              </p:cNvPr>
              <p:cNvSpPr/>
              <p:nvPr/>
            </p:nvSpPr>
            <p:spPr>
              <a:xfrm>
                <a:off x="-1015143" y="1555465"/>
                <a:ext cx="3915421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Равнобедренный треугольник 18">
                <a:extLst>
                  <a:ext uri="{FF2B5EF4-FFF2-40B4-BE49-F238E27FC236}">
                    <a16:creationId xmlns:a16="http://schemas.microsoft.com/office/drawing/2014/main" id="{10D62676-3D0F-7B43-C68C-5F0485DF7CBC}"/>
                  </a:ext>
                </a:extLst>
              </p:cNvPr>
              <p:cNvSpPr/>
              <p:nvPr/>
            </p:nvSpPr>
            <p:spPr>
              <a:xfrm>
                <a:off x="762494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BDFFFF-4396-262A-195D-6FC7FDF3A949}"/>
                </a:ext>
              </a:extLst>
            </p:cNvPr>
            <p:cNvSpPr txBox="1"/>
            <p:nvPr/>
          </p:nvSpPr>
          <p:spPr>
            <a:xfrm>
              <a:off x="1515983" y="5810645"/>
              <a:ext cx="188351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Дата последней партиции</a:t>
              </a:r>
              <a:r>
                <a:rPr lang="en-US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&gt; </a:t>
              </a:r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Конечная дата загрузки? </a:t>
              </a:r>
              <a:endParaRPr lang="ru-RU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F66BEA7F-131D-50A7-DCCE-2E7D9134C696}"/>
              </a:ext>
            </a:extLst>
          </p:cNvPr>
          <p:cNvGrpSpPr/>
          <p:nvPr/>
        </p:nvGrpSpPr>
        <p:grpSpPr>
          <a:xfrm>
            <a:off x="1068328" y="3766593"/>
            <a:ext cx="3929438" cy="473482"/>
            <a:chOff x="1192808" y="4181620"/>
            <a:chExt cx="3929438" cy="473482"/>
          </a:xfrm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72BEED69-F597-E4F1-6A27-5887F00A2750}"/>
                </a:ext>
              </a:extLst>
            </p:cNvPr>
            <p:cNvGrpSpPr/>
            <p:nvPr/>
          </p:nvGrpSpPr>
          <p:grpSpPr>
            <a:xfrm rot="10800000">
              <a:off x="1192808" y="4181620"/>
              <a:ext cx="3542200" cy="473482"/>
              <a:chOff x="-1015143" y="1366459"/>
              <a:chExt cx="3915421" cy="995771"/>
            </a:xfrm>
          </p:grpSpPr>
          <p:sp>
            <p:nvSpPr>
              <p:cNvPr id="63" name="Прямоугольник: скругленные углы 62">
                <a:extLst>
                  <a:ext uri="{FF2B5EF4-FFF2-40B4-BE49-F238E27FC236}">
                    <a16:creationId xmlns:a16="http://schemas.microsoft.com/office/drawing/2014/main" id="{7084DE74-A444-A996-8973-75E1625AF71F}"/>
                  </a:ext>
                </a:extLst>
              </p:cNvPr>
              <p:cNvSpPr/>
              <p:nvPr/>
            </p:nvSpPr>
            <p:spPr>
              <a:xfrm>
                <a:off x="-1015143" y="1555465"/>
                <a:ext cx="3915421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4" name="Равнобедренный треугольник 63">
                <a:extLst>
                  <a:ext uri="{FF2B5EF4-FFF2-40B4-BE49-F238E27FC236}">
                    <a16:creationId xmlns:a16="http://schemas.microsoft.com/office/drawing/2014/main" id="{2725AACA-37CA-9752-E4A3-DCB7F9EDE150}"/>
                  </a:ext>
                </a:extLst>
              </p:cNvPr>
              <p:cNvSpPr/>
              <p:nvPr/>
            </p:nvSpPr>
            <p:spPr>
              <a:xfrm>
                <a:off x="762494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C351CC-4E38-C155-4718-0A37DA0AE03C}"/>
                </a:ext>
              </a:extLst>
            </p:cNvPr>
            <p:cNvSpPr txBox="1"/>
            <p:nvPr/>
          </p:nvSpPr>
          <p:spPr>
            <a:xfrm>
              <a:off x="1653200" y="4229830"/>
              <a:ext cx="346904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Генерация условия вставки в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tmp table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E3FD5137-674A-E639-5FDB-37048EA77F36}"/>
              </a:ext>
            </a:extLst>
          </p:cNvPr>
          <p:cNvGrpSpPr/>
          <p:nvPr/>
        </p:nvGrpSpPr>
        <p:grpSpPr>
          <a:xfrm>
            <a:off x="4165379" y="1896395"/>
            <a:ext cx="965798" cy="690132"/>
            <a:chOff x="4139602" y="1871271"/>
            <a:chExt cx="965798" cy="1371788"/>
          </a:xfrm>
        </p:grpSpPr>
        <p:sp>
          <p:nvSpPr>
            <p:cNvPr id="45" name="Дуга 44">
              <a:extLst>
                <a:ext uri="{FF2B5EF4-FFF2-40B4-BE49-F238E27FC236}">
                  <a16:creationId xmlns:a16="http://schemas.microsoft.com/office/drawing/2014/main" id="{A01E6C54-77A7-D2CD-FB8C-661ACCDCAE93}"/>
                </a:ext>
              </a:extLst>
            </p:cNvPr>
            <p:cNvSpPr/>
            <p:nvPr/>
          </p:nvSpPr>
          <p:spPr>
            <a:xfrm>
              <a:off x="4143849" y="1937305"/>
              <a:ext cx="961551" cy="1259509"/>
            </a:xfrm>
            <a:prstGeom prst="arc">
              <a:avLst/>
            </a:prstGeom>
            <a:ln>
              <a:solidFill>
                <a:srgbClr val="2964FF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Дуга 45">
              <a:extLst>
                <a:ext uri="{FF2B5EF4-FFF2-40B4-BE49-F238E27FC236}">
                  <a16:creationId xmlns:a16="http://schemas.microsoft.com/office/drawing/2014/main" id="{17925580-0F59-DBAB-DF35-C50B788DD9E6}"/>
                </a:ext>
              </a:extLst>
            </p:cNvPr>
            <p:cNvSpPr/>
            <p:nvPr/>
          </p:nvSpPr>
          <p:spPr>
            <a:xfrm rot="10800000" flipH="1">
              <a:off x="4139602" y="1871271"/>
              <a:ext cx="961551" cy="1371788"/>
            </a:xfrm>
            <a:prstGeom prst="arc">
              <a:avLst/>
            </a:prstGeom>
            <a:ln>
              <a:solidFill>
                <a:srgbClr val="2964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3BA2F05-1B3C-04CD-63B5-B2FFAE4DBA87}"/>
              </a:ext>
            </a:extLst>
          </p:cNvPr>
          <p:cNvSpPr txBox="1"/>
          <p:nvPr/>
        </p:nvSpPr>
        <p:spPr>
          <a:xfrm>
            <a:off x="4718610" y="2136512"/>
            <a:ext cx="5583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нет</a:t>
            </a:r>
            <a:endParaRPr lang="ru-RU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913284-7EA8-0152-F82E-60A167655B1B}"/>
              </a:ext>
            </a:extLst>
          </p:cNvPr>
          <p:cNvSpPr txBox="1"/>
          <p:nvPr/>
        </p:nvSpPr>
        <p:spPr>
          <a:xfrm>
            <a:off x="2656076" y="2863130"/>
            <a:ext cx="407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да</a:t>
            </a:r>
            <a:endParaRPr lang="ru-RU" sz="1100" dirty="0"/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D34ED5C0-DFF5-FBC1-A347-4CC91248A15D}"/>
              </a:ext>
            </a:extLst>
          </p:cNvPr>
          <p:cNvGrpSpPr/>
          <p:nvPr/>
        </p:nvGrpSpPr>
        <p:grpSpPr>
          <a:xfrm rot="10800000">
            <a:off x="1072304" y="3194340"/>
            <a:ext cx="3542200" cy="473482"/>
            <a:chOff x="-1015143" y="1366459"/>
            <a:chExt cx="3915421" cy="995771"/>
          </a:xfrm>
        </p:grpSpPr>
        <p:sp>
          <p:nvSpPr>
            <p:cNvPr id="59" name="Прямоугольник: скругленные углы 58">
              <a:extLst>
                <a:ext uri="{FF2B5EF4-FFF2-40B4-BE49-F238E27FC236}">
                  <a16:creationId xmlns:a16="http://schemas.microsoft.com/office/drawing/2014/main" id="{A811C205-246F-7507-0229-085A423FD28E}"/>
                </a:ext>
              </a:extLst>
            </p:cNvPr>
            <p:cNvSpPr/>
            <p:nvPr/>
          </p:nvSpPr>
          <p:spPr>
            <a:xfrm>
              <a:off x="-1015143" y="1555465"/>
              <a:ext cx="3915421" cy="806765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Равнобедренный треугольник 59">
              <a:extLst>
                <a:ext uri="{FF2B5EF4-FFF2-40B4-BE49-F238E27FC236}">
                  <a16:creationId xmlns:a16="http://schemas.microsoft.com/office/drawing/2014/main" id="{C14E2A36-B9DC-7891-2F4D-E4E8AD07E421}"/>
                </a:ext>
              </a:extLst>
            </p:cNvPr>
            <p:cNvSpPr/>
            <p:nvPr/>
          </p:nvSpPr>
          <p:spPr>
            <a:xfrm>
              <a:off x="762494" y="1366459"/>
              <a:ext cx="381054" cy="207496"/>
            </a:xfrm>
            <a:prstGeom prst="triangle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9CB4FF9-4390-3BF3-CAC8-D5DB3F04018D}"/>
              </a:ext>
            </a:extLst>
          </p:cNvPr>
          <p:cNvSpPr txBox="1"/>
          <p:nvPr/>
        </p:nvSpPr>
        <p:spPr>
          <a:xfrm>
            <a:off x="1443632" y="3245113"/>
            <a:ext cx="3469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Создание </a:t>
            </a:r>
            <a:r>
              <a:rPr lang="en-US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tmp table</a:t>
            </a:r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аналогичной целевой</a:t>
            </a:r>
            <a:endParaRPr lang="ru-RU" sz="1200" dirty="0">
              <a:solidFill>
                <a:schemeClr val="bg1"/>
              </a:solidFill>
            </a:endParaRPr>
          </a:p>
        </p:txBody>
      </p: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F9E1D490-8C18-8E01-7967-107A5486AB55}"/>
              </a:ext>
            </a:extLst>
          </p:cNvPr>
          <p:cNvGrpSpPr/>
          <p:nvPr/>
        </p:nvGrpSpPr>
        <p:grpSpPr>
          <a:xfrm>
            <a:off x="1074786" y="4344703"/>
            <a:ext cx="4020524" cy="473482"/>
            <a:chOff x="1192808" y="4181620"/>
            <a:chExt cx="4020524" cy="473482"/>
          </a:xfrm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F60E5CC1-972A-5AFD-109F-4C904FE0A324}"/>
                </a:ext>
              </a:extLst>
            </p:cNvPr>
            <p:cNvGrpSpPr/>
            <p:nvPr/>
          </p:nvGrpSpPr>
          <p:grpSpPr>
            <a:xfrm rot="10800000">
              <a:off x="1192808" y="4181620"/>
              <a:ext cx="3542200" cy="473482"/>
              <a:chOff x="-1015143" y="1366459"/>
              <a:chExt cx="3915421" cy="995771"/>
            </a:xfrm>
          </p:grpSpPr>
          <p:sp>
            <p:nvSpPr>
              <p:cNvPr id="73" name="Прямоугольник: скругленные углы 72">
                <a:extLst>
                  <a:ext uri="{FF2B5EF4-FFF2-40B4-BE49-F238E27FC236}">
                    <a16:creationId xmlns:a16="http://schemas.microsoft.com/office/drawing/2014/main" id="{8039519C-EBFC-214B-0396-85F459F4896D}"/>
                  </a:ext>
                </a:extLst>
              </p:cNvPr>
              <p:cNvSpPr/>
              <p:nvPr/>
            </p:nvSpPr>
            <p:spPr>
              <a:xfrm>
                <a:off x="-1015143" y="1555465"/>
                <a:ext cx="3915421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4" name="Равнобедренный треугольник 73">
                <a:extLst>
                  <a:ext uri="{FF2B5EF4-FFF2-40B4-BE49-F238E27FC236}">
                    <a16:creationId xmlns:a16="http://schemas.microsoft.com/office/drawing/2014/main" id="{A4CC9A67-8860-DE54-ADC2-B844A4DA8059}"/>
                  </a:ext>
                </a:extLst>
              </p:cNvPr>
              <p:cNvSpPr/>
              <p:nvPr/>
            </p:nvSpPr>
            <p:spPr>
              <a:xfrm>
                <a:off x="762494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C640FC4-1D5B-221E-CDBA-11A8EB3C1254}"/>
                </a:ext>
              </a:extLst>
            </p:cNvPr>
            <p:cNvSpPr txBox="1"/>
            <p:nvPr/>
          </p:nvSpPr>
          <p:spPr>
            <a:xfrm>
              <a:off x="1368653" y="4233989"/>
              <a:ext cx="384467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Вставка в </a:t>
              </a:r>
              <a:r>
                <a:rPr lang="en-US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tmp table</a:t>
              </a:r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из исходной таблицы по условию</a:t>
              </a:r>
              <a:endParaRPr lang="ru-RU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9616F5C6-3F17-B9F0-967B-2F88232CE2A2}"/>
              </a:ext>
            </a:extLst>
          </p:cNvPr>
          <p:cNvGrpSpPr/>
          <p:nvPr/>
        </p:nvGrpSpPr>
        <p:grpSpPr>
          <a:xfrm>
            <a:off x="1066801" y="4908190"/>
            <a:ext cx="4140576" cy="473482"/>
            <a:chOff x="1192808" y="4181620"/>
            <a:chExt cx="4140576" cy="473482"/>
          </a:xfrm>
        </p:grpSpPr>
        <p:grpSp>
          <p:nvGrpSpPr>
            <p:cNvPr id="76" name="Группа 75">
              <a:extLst>
                <a:ext uri="{FF2B5EF4-FFF2-40B4-BE49-F238E27FC236}">
                  <a16:creationId xmlns:a16="http://schemas.microsoft.com/office/drawing/2014/main" id="{3C5AD963-89A5-F8BB-0591-5656A46D9566}"/>
                </a:ext>
              </a:extLst>
            </p:cNvPr>
            <p:cNvGrpSpPr/>
            <p:nvPr/>
          </p:nvGrpSpPr>
          <p:grpSpPr>
            <a:xfrm rot="10800000">
              <a:off x="1192808" y="4181620"/>
              <a:ext cx="3542200" cy="473482"/>
              <a:chOff x="-1015143" y="1366459"/>
              <a:chExt cx="3915421" cy="995771"/>
            </a:xfrm>
          </p:grpSpPr>
          <p:sp>
            <p:nvSpPr>
              <p:cNvPr id="78" name="Прямоугольник: скругленные углы 77">
                <a:extLst>
                  <a:ext uri="{FF2B5EF4-FFF2-40B4-BE49-F238E27FC236}">
                    <a16:creationId xmlns:a16="http://schemas.microsoft.com/office/drawing/2014/main" id="{917F7AA7-F6A6-3969-910D-19B84B0F29AB}"/>
                  </a:ext>
                </a:extLst>
              </p:cNvPr>
              <p:cNvSpPr/>
              <p:nvPr/>
            </p:nvSpPr>
            <p:spPr>
              <a:xfrm>
                <a:off x="-1015143" y="1555465"/>
                <a:ext cx="3915421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9" name="Равнобедренный треугольник 78">
                <a:extLst>
                  <a:ext uri="{FF2B5EF4-FFF2-40B4-BE49-F238E27FC236}">
                    <a16:creationId xmlns:a16="http://schemas.microsoft.com/office/drawing/2014/main" id="{68AD14BF-BB7C-0159-8EFE-264655EB2FC2}"/>
                  </a:ext>
                </a:extLst>
              </p:cNvPr>
              <p:cNvSpPr/>
              <p:nvPr/>
            </p:nvSpPr>
            <p:spPr>
              <a:xfrm>
                <a:off x="762494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8623FFE-0081-8F92-0F63-A8D49867351E}"/>
                </a:ext>
              </a:extLst>
            </p:cNvPr>
            <p:cNvSpPr txBox="1"/>
            <p:nvPr/>
          </p:nvSpPr>
          <p:spPr>
            <a:xfrm>
              <a:off x="1488705" y="4230476"/>
              <a:ext cx="384467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Подмена </a:t>
              </a:r>
              <a:r>
                <a:rPr lang="en-US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partition </a:t>
              </a:r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целевой таблицы на </a:t>
              </a:r>
              <a:r>
                <a:rPr lang="en-US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tmp table</a:t>
              </a:r>
              <a:endParaRPr lang="ru-RU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A22046ED-0D47-2F63-FDB4-2B4BE38EC86E}"/>
              </a:ext>
            </a:extLst>
          </p:cNvPr>
          <p:cNvGrpSpPr/>
          <p:nvPr/>
        </p:nvGrpSpPr>
        <p:grpSpPr>
          <a:xfrm>
            <a:off x="1066800" y="5471677"/>
            <a:ext cx="4900555" cy="473482"/>
            <a:chOff x="1192808" y="4181620"/>
            <a:chExt cx="4900555" cy="473482"/>
          </a:xfrm>
        </p:grpSpPr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98DEF7AF-6496-B0C6-0D71-D71CF2A2716B}"/>
                </a:ext>
              </a:extLst>
            </p:cNvPr>
            <p:cNvGrpSpPr/>
            <p:nvPr/>
          </p:nvGrpSpPr>
          <p:grpSpPr>
            <a:xfrm rot="10800000">
              <a:off x="1192808" y="4181620"/>
              <a:ext cx="3542200" cy="473482"/>
              <a:chOff x="-1015143" y="1366459"/>
              <a:chExt cx="3915421" cy="995771"/>
            </a:xfrm>
          </p:grpSpPr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B9116798-38E1-D7FF-DA34-6583927485F5}"/>
                  </a:ext>
                </a:extLst>
              </p:cNvPr>
              <p:cNvSpPr/>
              <p:nvPr/>
            </p:nvSpPr>
            <p:spPr>
              <a:xfrm>
                <a:off x="-1015143" y="1555465"/>
                <a:ext cx="3915421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4" name="Равнобедренный треугольник 83">
                <a:extLst>
                  <a:ext uri="{FF2B5EF4-FFF2-40B4-BE49-F238E27FC236}">
                    <a16:creationId xmlns:a16="http://schemas.microsoft.com/office/drawing/2014/main" id="{25B11854-1257-1F6A-D30E-61E8E5BED011}"/>
                  </a:ext>
                </a:extLst>
              </p:cNvPr>
              <p:cNvSpPr/>
              <p:nvPr/>
            </p:nvSpPr>
            <p:spPr>
              <a:xfrm>
                <a:off x="762494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48B9A7-98A3-4196-6A3F-33E94CAEA07A}"/>
                </a:ext>
              </a:extLst>
            </p:cNvPr>
            <p:cNvSpPr txBox="1"/>
            <p:nvPr/>
          </p:nvSpPr>
          <p:spPr>
            <a:xfrm>
              <a:off x="2248684" y="4235234"/>
              <a:ext cx="38446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Удаление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tmp table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4033694-86F3-A52F-B86D-90C1141581B4}"/>
              </a:ext>
            </a:extLst>
          </p:cNvPr>
          <p:cNvSpPr txBox="1"/>
          <p:nvPr/>
        </p:nvSpPr>
        <p:spPr>
          <a:xfrm>
            <a:off x="550190" y="130192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Усложнённая модель (с циклами и вырезкой партиций)</a:t>
            </a:r>
            <a:r>
              <a:rPr lang="en-US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2C3E0DCD-08A1-DC9D-1251-07F762292C12}"/>
              </a:ext>
            </a:extLst>
          </p:cNvPr>
          <p:cNvGrpSpPr/>
          <p:nvPr/>
        </p:nvGrpSpPr>
        <p:grpSpPr>
          <a:xfrm>
            <a:off x="1074785" y="6067059"/>
            <a:ext cx="3640815" cy="383611"/>
            <a:chOff x="1192808" y="4181620"/>
            <a:chExt cx="3640815" cy="383611"/>
          </a:xfrm>
        </p:grpSpPr>
        <p:sp>
          <p:nvSpPr>
            <p:cNvPr id="92" name="Прямоугольник: скругленные углы 91">
              <a:extLst>
                <a:ext uri="{FF2B5EF4-FFF2-40B4-BE49-F238E27FC236}">
                  <a16:creationId xmlns:a16="http://schemas.microsoft.com/office/drawing/2014/main" id="{B1C7B42D-AC67-EDDE-0B4E-7563CCEA2AD8}"/>
                </a:ext>
              </a:extLst>
            </p:cNvPr>
            <p:cNvSpPr/>
            <p:nvPr/>
          </p:nvSpPr>
          <p:spPr>
            <a:xfrm rot="10800000">
              <a:off x="1192808" y="4181620"/>
              <a:ext cx="3542200" cy="383611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BA2F22B-FC8F-B929-CFEF-9588079BA353}"/>
                </a:ext>
              </a:extLst>
            </p:cNvPr>
            <p:cNvSpPr txBox="1"/>
            <p:nvPr/>
          </p:nvSpPr>
          <p:spPr>
            <a:xfrm>
              <a:off x="1364577" y="4227888"/>
              <a:ext cx="346904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Дата итерации цикла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&gt; 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Конечная дата загрузки?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25E4EB05-BA22-98A0-3F3A-5A83AFDD8E94}"/>
              </a:ext>
            </a:extLst>
          </p:cNvPr>
          <p:cNvGrpSpPr/>
          <p:nvPr/>
        </p:nvGrpSpPr>
        <p:grpSpPr>
          <a:xfrm>
            <a:off x="4245860" y="3214510"/>
            <a:ext cx="900080" cy="3067454"/>
            <a:chOff x="4139602" y="1871271"/>
            <a:chExt cx="965798" cy="1371788"/>
          </a:xfrm>
        </p:grpSpPr>
        <p:sp>
          <p:nvSpPr>
            <p:cNvPr id="98" name="Дуга 97">
              <a:extLst>
                <a:ext uri="{FF2B5EF4-FFF2-40B4-BE49-F238E27FC236}">
                  <a16:creationId xmlns:a16="http://schemas.microsoft.com/office/drawing/2014/main" id="{C337FE7E-67B3-120F-DB6B-5F8DA9745AFE}"/>
                </a:ext>
              </a:extLst>
            </p:cNvPr>
            <p:cNvSpPr/>
            <p:nvPr/>
          </p:nvSpPr>
          <p:spPr>
            <a:xfrm>
              <a:off x="4143849" y="1937305"/>
              <a:ext cx="961551" cy="1259509"/>
            </a:xfrm>
            <a:prstGeom prst="arc">
              <a:avLst/>
            </a:prstGeom>
            <a:ln>
              <a:solidFill>
                <a:srgbClr val="2964FF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Дуга 98">
              <a:extLst>
                <a:ext uri="{FF2B5EF4-FFF2-40B4-BE49-F238E27FC236}">
                  <a16:creationId xmlns:a16="http://schemas.microsoft.com/office/drawing/2014/main" id="{153BFDF0-9991-E523-2963-2D7782DAA606}"/>
                </a:ext>
              </a:extLst>
            </p:cNvPr>
            <p:cNvSpPr/>
            <p:nvPr/>
          </p:nvSpPr>
          <p:spPr>
            <a:xfrm rot="10800000" flipH="1">
              <a:off x="4139602" y="1871271"/>
              <a:ext cx="961551" cy="1371788"/>
            </a:xfrm>
            <a:prstGeom prst="arc">
              <a:avLst/>
            </a:prstGeom>
            <a:ln>
              <a:solidFill>
                <a:srgbClr val="2964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77BF981-E6FC-4856-7734-A9E217887DB5}"/>
              </a:ext>
            </a:extLst>
          </p:cNvPr>
          <p:cNvSpPr txBox="1"/>
          <p:nvPr/>
        </p:nvSpPr>
        <p:spPr>
          <a:xfrm>
            <a:off x="4718610" y="4646580"/>
            <a:ext cx="407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нет</a:t>
            </a:r>
            <a:endParaRPr lang="ru-RU" sz="11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330037-3D7E-0141-73C2-67478312B6B7}"/>
              </a:ext>
            </a:extLst>
          </p:cNvPr>
          <p:cNvSpPr txBox="1"/>
          <p:nvPr/>
        </p:nvSpPr>
        <p:spPr>
          <a:xfrm>
            <a:off x="5410200" y="1718873"/>
            <a:ext cx="6044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 этом шаге проверяется есть ли в целом партиции у таблицы. Далее в цикле берутся параметры последней партиции.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3934DB6-F4EF-AABA-9DC4-B4CAC5062901}"/>
              </a:ext>
            </a:extLst>
          </p:cNvPr>
          <p:cNvSpPr txBox="1"/>
          <p:nvPr/>
        </p:nvSpPr>
        <p:spPr>
          <a:xfrm>
            <a:off x="5410201" y="2341707"/>
            <a:ext cx="5954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Если конечная дата последней (месячной) партиции меньше конечной даты загружаемого периода, то из дефолтной партиции целевой таблицы вырезается новая, и цикл повторяется.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7643047-2A49-8F42-8E3F-F78C5939BC6E}"/>
              </a:ext>
            </a:extLst>
          </p:cNvPr>
          <p:cNvSpPr txBox="1"/>
          <p:nvPr/>
        </p:nvSpPr>
        <p:spPr>
          <a:xfrm>
            <a:off x="5410200" y="3164114"/>
            <a:ext cx="58276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каждой итерации следующего цикла создается временная таблица с такими же полями, параметрами и дистрибуцией, как у целевой. Добавляется префикс и суффикс к названию.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8953D49-87A6-397D-3A41-C3D1AFB5DC69}"/>
              </a:ext>
            </a:extLst>
          </p:cNvPr>
          <p:cNvSpPr txBox="1"/>
          <p:nvPr/>
        </p:nvSpPr>
        <p:spPr>
          <a:xfrm>
            <a:off x="5429832" y="3738382"/>
            <a:ext cx="58276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Генерируется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WHERE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условие, в котором определяется загружаемый период – месяц, соответствующий текущей итерации для поля партиционирования.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0060C5-1EB1-FF2F-9B12-7AC42A91F552}"/>
              </a:ext>
            </a:extLst>
          </p:cNvPr>
          <p:cNvSpPr txBox="1"/>
          <p:nvPr/>
        </p:nvSpPr>
        <p:spPr>
          <a:xfrm>
            <a:off x="5423562" y="4318294"/>
            <a:ext cx="58276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Вставляются записи во временную таблицу (например, из внешней таблицы) с добавлением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WHERE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условия, соответствующему текущей итерации цикла.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ED0F29-E889-CED0-0F7D-2C9FA4766A7A}"/>
              </a:ext>
            </a:extLst>
          </p:cNvPr>
          <p:cNvSpPr txBox="1"/>
          <p:nvPr/>
        </p:nvSpPr>
        <p:spPr>
          <a:xfrm>
            <a:off x="5423563" y="4902438"/>
            <a:ext cx="59409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 помощью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EXCHANGE PARTITION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происходит перезатирание партиции целевой таблицы, соответствующей текущей итерации цикла, на подготовленную временную таблицу.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9F7CE11-03DA-3E0B-B25A-6E0377778FCE}"/>
              </a:ext>
            </a:extLst>
          </p:cNvPr>
          <p:cNvSpPr txBox="1"/>
          <p:nvPr/>
        </p:nvSpPr>
        <p:spPr>
          <a:xfrm>
            <a:off x="5423562" y="5532678"/>
            <a:ext cx="61190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Удаляется временная таблица, созданная в текущей итерации цикла.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CEA6972-794D-4B2A-E429-723CB9ACF6E4}"/>
              </a:ext>
            </a:extLst>
          </p:cNvPr>
          <p:cNvSpPr txBox="1"/>
          <p:nvPr/>
        </p:nvSpPr>
        <p:spPr>
          <a:xfrm>
            <a:off x="5423562" y="6046113"/>
            <a:ext cx="58142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Если конечная дата загружаемого периода итерации меньше конечной даты общего загружаемого периода, то цикл повторяется для следующей партиции (интервала).</a:t>
            </a: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7928F532-6BB4-88FC-0BFC-4EA913BA5B87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7">
            <a:extLst>
              <a:ext uri="{FF2B5EF4-FFF2-40B4-BE49-F238E27FC236}">
                <a16:creationId xmlns:a16="http://schemas.microsoft.com/office/drawing/2014/main" id="{3CF6A729-70E2-FA16-2EDF-2D4A88034033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695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PARTITION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21683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4D135A76-AAFA-B748-D15C-BE363670B6CF}"/>
              </a:ext>
            </a:extLst>
          </p:cNvPr>
          <p:cNvGrpSpPr/>
          <p:nvPr/>
        </p:nvGrpSpPr>
        <p:grpSpPr>
          <a:xfrm>
            <a:off x="1068327" y="2362200"/>
            <a:ext cx="3945847" cy="473482"/>
            <a:chOff x="1192808" y="4181620"/>
            <a:chExt cx="3945847" cy="473482"/>
          </a:xfrm>
        </p:grpSpPr>
        <p:grpSp>
          <p:nvGrpSpPr>
            <p:cNvPr id="130" name="Группа 129">
              <a:extLst>
                <a:ext uri="{FF2B5EF4-FFF2-40B4-BE49-F238E27FC236}">
                  <a16:creationId xmlns:a16="http://schemas.microsoft.com/office/drawing/2014/main" id="{CD861CC2-0735-9D77-0600-75B9675F6B5F}"/>
                </a:ext>
              </a:extLst>
            </p:cNvPr>
            <p:cNvGrpSpPr/>
            <p:nvPr/>
          </p:nvGrpSpPr>
          <p:grpSpPr>
            <a:xfrm rot="10800000">
              <a:off x="1192808" y="4181620"/>
              <a:ext cx="3542200" cy="473482"/>
              <a:chOff x="-1015143" y="1366459"/>
              <a:chExt cx="3915421" cy="995771"/>
            </a:xfrm>
          </p:grpSpPr>
          <p:sp>
            <p:nvSpPr>
              <p:cNvPr id="132" name="Прямоугольник: скругленные углы 131">
                <a:extLst>
                  <a:ext uri="{FF2B5EF4-FFF2-40B4-BE49-F238E27FC236}">
                    <a16:creationId xmlns:a16="http://schemas.microsoft.com/office/drawing/2014/main" id="{DD4E2FDA-760E-9FE9-2EBD-D42A171BCC19}"/>
                  </a:ext>
                </a:extLst>
              </p:cNvPr>
              <p:cNvSpPr/>
              <p:nvPr/>
            </p:nvSpPr>
            <p:spPr>
              <a:xfrm>
                <a:off x="-1015143" y="1555465"/>
                <a:ext cx="3915421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Равнобедренный треугольник 132">
                <a:extLst>
                  <a:ext uri="{FF2B5EF4-FFF2-40B4-BE49-F238E27FC236}">
                    <a16:creationId xmlns:a16="http://schemas.microsoft.com/office/drawing/2014/main" id="{3D7109FF-7EC2-F602-F10A-CBC12E222CA0}"/>
                  </a:ext>
                </a:extLst>
              </p:cNvPr>
              <p:cNvSpPr/>
              <p:nvPr/>
            </p:nvSpPr>
            <p:spPr>
              <a:xfrm>
                <a:off x="762494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E248EF0-DDE3-43C0-2431-863B8C4ECEE7}"/>
                </a:ext>
              </a:extLst>
            </p:cNvPr>
            <p:cNvSpPr txBox="1"/>
            <p:nvPr/>
          </p:nvSpPr>
          <p:spPr>
            <a:xfrm>
              <a:off x="1669609" y="4222205"/>
              <a:ext cx="346904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Генерация условия вставки в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tmp table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35E6FF65-F690-F75E-31D6-3EAA37AE3B08}"/>
              </a:ext>
            </a:extLst>
          </p:cNvPr>
          <p:cNvGrpSpPr/>
          <p:nvPr/>
        </p:nvGrpSpPr>
        <p:grpSpPr>
          <a:xfrm rot="10800000">
            <a:off x="1066800" y="1752600"/>
            <a:ext cx="3542200" cy="473482"/>
            <a:chOff x="-1015143" y="1366459"/>
            <a:chExt cx="3915421" cy="995771"/>
          </a:xfrm>
        </p:grpSpPr>
        <p:sp>
          <p:nvSpPr>
            <p:cNvPr id="135" name="Прямоугольник: скругленные углы 134">
              <a:extLst>
                <a:ext uri="{FF2B5EF4-FFF2-40B4-BE49-F238E27FC236}">
                  <a16:creationId xmlns:a16="http://schemas.microsoft.com/office/drawing/2014/main" id="{324C0C5D-32AF-B5E3-D132-133896555D49}"/>
                </a:ext>
              </a:extLst>
            </p:cNvPr>
            <p:cNvSpPr/>
            <p:nvPr/>
          </p:nvSpPr>
          <p:spPr>
            <a:xfrm>
              <a:off x="-1015143" y="1555465"/>
              <a:ext cx="3915421" cy="806765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6" name="Равнобедренный треугольник 135">
              <a:extLst>
                <a:ext uri="{FF2B5EF4-FFF2-40B4-BE49-F238E27FC236}">
                  <a16:creationId xmlns:a16="http://schemas.microsoft.com/office/drawing/2014/main" id="{046C9893-DB58-A030-E2E0-18A01E333A97}"/>
                </a:ext>
              </a:extLst>
            </p:cNvPr>
            <p:cNvSpPr/>
            <p:nvPr/>
          </p:nvSpPr>
          <p:spPr>
            <a:xfrm>
              <a:off x="762494" y="1366459"/>
              <a:ext cx="381054" cy="207496"/>
            </a:xfrm>
            <a:prstGeom prst="triangle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E5070F66-E017-1E7A-8C53-F9EA0D8A7360}"/>
              </a:ext>
            </a:extLst>
          </p:cNvPr>
          <p:cNvSpPr txBox="1"/>
          <p:nvPr/>
        </p:nvSpPr>
        <p:spPr>
          <a:xfrm>
            <a:off x="1295400" y="1801510"/>
            <a:ext cx="3469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Пересоздание </a:t>
            </a:r>
            <a:r>
              <a:rPr lang="en-US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tmp table</a:t>
            </a:r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аналогичной целевой</a:t>
            </a:r>
            <a:endParaRPr lang="ru-RU" sz="1200" dirty="0">
              <a:solidFill>
                <a:schemeClr val="bg1"/>
              </a:solidFill>
            </a:endParaRPr>
          </a:p>
        </p:txBody>
      </p:sp>
      <p:grpSp>
        <p:nvGrpSpPr>
          <p:cNvPr id="138" name="Группа 137">
            <a:extLst>
              <a:ext uri="{FF2B5EF4-FFF2-40B4-BE49-F238E27FC236}">
                <a16:creationId xmlns:a16="http://schemas.microsoft.com/office/drawing/2014/main" id="{F0FD505D-B109-1186-3A9D-7D29D663B2D2}"/>
              </a:ext>
            </a:extLst>
          </p:cNvPr>
          <p:cNvGrpSpPr/>
          <p:nvPr/>
        </p:nvGrpSpPr>
        <p:grpSpPr>
          <a:xfrm>
            <a:off x="1066800" y="2971800"/>
            <a:ext cx="4020524" cy="473482"/>
            <a:chOff x="1192808" y="4181620"/>
            <a:chExt cx="4020524" cy="473482"/>
          </a:xfrm>
        </p:grpSpPr>
        <p:grpSp>
          <p:nvGrpSpPr>
            <p:cNvPr id="139" name="Группа 138">
              <a:extLst>
                <a:ext uri="{FF2B5EF4-FFF2-40B4-BE49-F238E27FC236}">
                  <a16:creationId xmlns:a16="http://schemas.microsoft.com/office/drawing/2014/main" id="{87B3FBA6-5117-4DCC-DEAF-BE258D33DD9C}"/>
                </a:ext>
              </a:extLst>
            </p:cNvPr>
            <p:cNvGrpSpPr/>
            <p:nvPr/>
          </p:nvGrpSpPr>
          <p:grpSpPr>
            <a:xfrm rot="10800000">
              <a:off x="1192808" y="4181620"/>
              <a:ext cx="3542200" cy="473482"/>
              <a:chOff x="-1015143" y="1366459"/>
              <a:chExt cx="3915421" cy="995771"/>
            </a:xfrm>
          </p:grpSpPr>
          <p:sp>
            <p:nvSpPr>
              <p:cNvPr id="141" name="Прямоугольник: скругленные углы 140">
                <a:extLst>
                  <a:ext uri="{FF2B5EF4-FFF2-40B4-BE49-F238E27FC236}">
                    <a16:creationId xmlns:a16="http://schemas.microsoft.com/office/drawing/2014/main" id="{08A2B00D-4FF9-53B1-B8D8-D9E4AB033194}"/>
                  </a:ext>
                </a:extLst>
              </p:cNvPr>
              <p:cNvSpPr/>
              <p:nvPr/>
            </p:nvSpPr>
            <p:spPr>
              <a:xfrm>
                <a:off x="-1015143" y="1555465"/>
                <a:ext cx="3915421" cy="806765"/>
              </a:xfrm>
              <a:prstGeom prst="roundRect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2" name="Равнобедренный треугольник 141">
                <a:extLst>
                  <a:ext uri="{FF2B5EF4-FFF2-40B4-BE49-F238E27FC236}">
                    <a16:creationId xmlns:a16="http://schemas.microsoft.com/office/drawing/2014/main" id="{CB93C5F0-FE51-5065-80A1-D14A2FFD1F5D}"/>
                  </a:ext>
                </a:extLst>
              </p:cNvPr>
              <p:cNvSpPr/>
              <p:nvPr/>
            </p:nvSpPr>
            <p:spPr>
              <a:xfrm>
                <a:off x="762494" y="1366459"/>
                <a:ext cx="381054" cy="207496"/>
              </a:xfrm>
              <a:prstGeom prst="triangle">
                <a:avLst/>
              </a:prstGeom>
              <a:solidFill>
                <a:srgbClr val="29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54A5647-2F36-A24A-F0D1-FFC997D601EC}"/>
                </a:ext>
              </a:extLst>
            </p:cNvPr>
            <p:cNvSpPr txBox="1"/>
            <p:nvPr/>
          </p:nvSpPr>
          <p:spPr>
            <a:xfrm>
              <a:off x="1368653" y="4233989"/>
              <a:ext cx="384467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Вставка в </a:t>
              </a:r>
              <a:r>
                <a:rPr lang="en-US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tmp table</a:t>
              </a:r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из исходной таблицы по условию</a:t>
              </a:r>
              <a:endParaRPr lang="ru-RU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Группа 142">
            <a:extLst>
              <a:ext uri="{FF2B5EF4-FFF2-40B4-BE49-F238E27FC236}">
                <a16:creationId xmlns:a16="http://schemas.microsoft.com/office/drawing/2014/main" id="{5CC3E1CB-9629-2DEE-6B2C-FCEE58A47FCE}"/>
              </a:ext>
            </a:extLst>
          </p:cNvPr>
          <p:cNvGrpSpPr/>
          <p:nvPr/>
        </p:nvGrpSpPr>
        <p:grpSpPr>
          <a:xfrm>
            <a:off x="1066800" y="3581400"/>
            <a:ext cx="4039751" cy="383611"/>
            <a:chOff x="1192808" y="4181620"/>
            <a:chExt cx="4039751" cy="383611"/>
          </a:xfrm>
        </p:grpSpPr>
        <p:sp>
          <p:nvSpPr>
            <p:cNvPr id="146" name="Прямоугольник: скругленные углы 145">
              <a:extLst>
                <a:ext uri="{FF2B5EF4-FFF2-40B4-BE49-F238E27FC236}">
                  <a16:creationId xmlns:a16="http://schemas.microsoft.com/office/drawing/2014/main" id="{B61C7448-C5A6-7CF1-4F41-1239982B99A4}"/>
                </a:ext>
              </a:extLst>
            </p:cNvPr>
            <p:cNvSpPr/>
            <p:nvPr/>
          </p:nvSpPr>
          <p:spPr>
            <a:xfrm rot="10800000">
              <a:off x="1192808" y="4181620"/>
              <a:ext cx="3542200" cy="383611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5F56EF6-7D9D-5C93-0DCA-A7C878386028}"/>
                </a:ext>
              </a:extLst>
            </p:cNvPr>
            <p:cNvSpPr txBox="1"/>
            <p:nvPr/>
          </p:nvSpPr>
          <p:spPr>
            <a:xfrm>
              <a:off x="1387880" y="4233989"/>
              <a:ext cx="38446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Подмена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partition 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целевой таблицы на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tmp table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63B9C28-674B-EEE0-F759-4AE58E07EBC2}"/>
              </a:ext>
            </a:extLst>
          </p:cNvPr>
          <p:cNvSpPr txBox="1"/>
          <p:nvPr/>
        </p:nvSpPr>
        <p:spPr>
          <a:xfrm>
            <a:off x="550190" y="130192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Упрощенная модель (без циклов и вырезки партиций) – загрузка одной партиции</a:t>
            </a:r>
            <a:r>
              <a:rPr lang="en-US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E12C2-2234-CEE3-5B5F-84EA06E294DE}"/>
              </a:ext>
            </a:extLst>
          </p:cNvPr>
          <p:cNvSpPr txBox="1"/>
          <p:nvPr/>
        </p:nvSpPr>
        <p:spPr>
          <a:xfrm>
            <a:off x="550190" y="1721431"/>
            <a:ext cx="407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</a:t>
            </a:r>
            <a:endParaRPr lang="ru-RU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EA49EE-F5B5-4626-3C87-4C18D3C2D975}"/>
              </a:ext>
            </a:extLst>
          </p:cNvPr>
          <p:cNvSpPr txBox="1"/>
          <p:nvPr/>
        </p:nvSpPr>
        <p:spPr>
          <a:xfrm>
            <a:off x="5417819" y="1728962"/>
            <a:ext cx="58276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Один раз создается временная таблица для загружаемой партиции с такими же полями, параметрами и дистрибуцией, как у целевой. Добавляется префикс и суффикс к названию.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539F65-94BA-1BE6-D06F-8FAD0D0598CD}"/>
              </a:ext>
            </a:extLst>
          </p:cNvPr>
          <p:cNvSpPr txBox="1"/>
          <p:nvPr/>
        </p:nvSpPr>
        <p:spPr>
          <a:xfrm>
            <a:off x="5417820" y="2333762"/>
            <a:ext cx="58276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Генерируется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WHERE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условие, в котором определяется загружаемый период – например месяц, для поля партиционирования.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BC7794-312E-E05A-3373-429309F78AD6}"/>
              </a:ext>
            </a:extLst>
          </p:cNvPr>
          <p:cNvSpPr txBox="1"/>
          <p:nvPr/>
        </p:nvSpPr>
        <p:spPr>
          <a:xfrm>
            <a:off x="5423562" y="2943754"/>
            <a:ext cx="58276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Вставляются записи во временную таблицу (например, из внешней таблицы) с добавлением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WHERE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условия, соответствующему загружаемой партиции.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7F6F14-6CF5-1723-DBB6-41B29CB43F78}"/>
              </a:ext>
            </a:extLst>
          </p:cNvPr>
          <p:cNvSpPr txBox="1"/>
          <p:nvPr/>
        </p:nvSpPr>
        <p:spPr>
          <a:xfrm>
            <a:off x="5423562" y="3557762"/>
            <a:ext cx="59409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 помощью </a:t>
            </a:r>
            <a:r>
              <a:rPr lang="en-US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EXCHANGE PARTITION </a:t>
            </a:r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происходит перезатирание партиции целевой таблицы на подготовленную временную таблицу.</a:t>
            </a: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CE30EA14-C361-E3BB-CE89-7401E4938430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476E4E35-A96B-E795-DD68-95CF6167C32A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331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A79F5-181E-32E0-1D98-6E30420E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6" y="1362833"/>
            <a:ext cx="7619999" cy="537190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E8EBD7-3B95-8CCD-F2E1-2818F6FB8F75}"/>
              </a:ext>
            </a:extLst>
          </p:cNvPr>
          <p:cNvSpPr/>
          <p:nvPr/>
        </p:nvSpPr>
        <p:spPr>
          <a:xfrm>
            <a:off x="620369" y="670838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1F819-4C81-856E-6339-1BB78B5B6B8E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UPSERT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object 21">
            <a:extLst>
              <a:ext uri="{FF2B5EF4-FFF2-40B4-BE49-F238E27FC236}">
                <a16:creationId xmlns:a16="http://schemas.microsoft.com/office/drawing/2014/main" id="{BD1293A7-6A04-663A-6F4D-5CF78833CB46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46FDA2E9-5100-784A-AD85-3779F51EC97C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7912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A79F5-181E-32E0-1D98-6E30420E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6" y="1362833"/>
            <a:ext cx="7619999" cy="537190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E8EBD7-3B95-8CCD-F2E1-2818F6FB8F75}"/>
              </a:ext>
            </a:extLst>
          </p:cNvPr>
          <p:cNvSpPr/>
          <p:nvPr/>
        </p:nvSpPr>
        <p:spPr>
          <a:xfrm>
            <a:off x="620369" y="670838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1F819-4C81-856E-6339-1BB78B5B6B8E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UPSERT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A14B6A3-0F48-823E-BB82-DCF4A86AE5AB}"/>
              </a:ext>
            </a:extLst>
          </p:cNvPr>
          <p:cNvCxnSpPr>
            <a:cxnSpLocks/>
          </p:cNvCxnSpPr>
          <p:nvPr/>
        </p:nvCxnSpPr>
        <p:spPr>
          <a:xfrm>
            <a:off x="3200400" y="4882802"/>
            <a:ext cx="1447800" cy="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70EE3EF-1B0E-4E53-AA82-AAA529698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4605179"/>
            <a:ext cx="6111770" cy="32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bject 21">
            <a:extLst>
              <a:ext uri="{FF2B5EF4-FFF2-40B4-BE49-F238E27FC236}">
                <a16:creationId xmlns:a16="http://schemas.microsoft.com/office/drawing/2014/main" id="{28BFDC0A-0942-ACB6-AF09-BE75C264F0A3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B6ED69CE-3867-F138-F231-E1838714685C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390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A79F5-181E-32E0-1D98-6E30420E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6" y="1362833"/>
            <a:ext cx="7619999" cy="537190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E8EBD7-3B95-8CCD-F2E1-2818F6FB8F75}"/>
              </a:ext>
            </a:extLst>
          </p:cNvPr>
          <p:cNvSpPr/>
          <p:nvPr/>
        </p:nvSpPr>
        <p:spPr>
          <a:xfrm>
            <a:off x="620369" y="670838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1F819-4C81-856E-6339-1BB78B5B6B8E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UPSERT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A14B6A3-0F48-823E-BB82-DCF4A86AE5AB}"/>
              </a:ext>
            </a:extLst>
          </p:cNvPr>
          <p:cNvCxnSpPr>
            <a:cxnSpLocks/>
          </p:cNvCxnSpPr>
          <p:nvPr/>
        </p:nvCxnSpPr>
        <p:spPr>
          <a:xfrm>
            <a:off x="3200400" y="4882802"/>
            <a:ext cx="1447800" cy="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70EE3EF-1B0E-4E53-AA82-AAA529698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4605179"/>
            <a:ext cx="6111770" cy="32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C71DFC1-C9BF-C090-46DA-085824B46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483145"/>
            <a:ext cx="3200677" cy="312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0D4C87B9-D24C-3930-E27A-06E25091063A}"/>
              </a:ext>
            </a:extLst>
          </p:cNvPr>
          <p:cNvCxnSpPr>
            <a:cxnSpLocks/>
          </p:cNvCxnSpPr>
          <p:nvPr/>
        </p:nvCxnSpPr>
        <p:spPr>
          <a:xfrm>
            <a:off x="3352800" y="5635431"/>
            <a:ext cx="2209800" cy="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1">
            <a:extLst>
              <a:ext uri="{FF2B5EF4-FFF2-40B4-BE49-F238E27FC236}">
                <a16:creationId xmlns:a16="http://schemas.microsoft.com/office/drawing/2014/main" id="{5B75EB8E-C450-AF88-92C1-8C56CA400761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3092B6E8-EFAB-39A7-E9AE-C519AC4FE940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36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 UPSERT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71600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4D135A76-AAFA-B748-D15C-BE363670B6CF}"/>
              </a:ext>
            </a:extLst>
          </p:cNvPr>
          <p:cNvGrpSpPr/>
          <p:nvPr/>
        </p:nvGrpSpPr>
        <p:grpSpPr>
          <a:xfrm>
            <a:off x="1068327" y="2062286"/>
            <a:ext cx="3619919" cy="383611"/>
            <a:chOff x="1192808" y="4181620"/>
            <a:chExt cx="3619919" cy="383611"/>
          </a:xfrm>
        </p:grpSpPr>
        <p:sp>
          <p:nvSpPr>
            <p:cNvPr id="132" name="Прямоугольник: скругленные углы 131">
              <a:extLst>
                <a:ext uri="{FF2B5EF4-FFF2-40B4-BE49-F238E27FC236}">
                  <a16:creationId xmlns:a16="http://schemas.microsoft.com/office/drawing/2014/main" id="{DD4E2FDA-760E-9FE9-2EBD-D42A171BCC19}"/>
                </a:ext>
              </a:extLst>
            </p:cNvPr>
            <p:cNvSpPr/>
            <p:nvPr/>
          </p:nvSpPr>
          <p:spPr>
            <a:xfrm rot="10800000">
              <a:off x="1192808" y="4181620"/>
              <a:ext cx="3542200" cy="383611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E248EF0-DDE3-43C0-2431-863B8C4ECEE7}"/>
                </a:ext>
              </a:extLst>
            </p:cNvPr>
            <p:cNvSpPr txBox="1"/>
            <p:nvPr/>
          </p:nvSpPr>
          <p:spPr>
            <a:xfrm>
              <a:off x="1343681" y="4234016"/>
              <a:ext cx="346904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Вставка записей из исходной таблицы в целевую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35E6FF65-F690-F75E-31D6-3EAA37AE3B08}"/>
              </a:ext>
            </a:extLst>
          </p:cNvPr>
          <p:cNvGrpSpPr/>
          <p:nvPr/>
        </p:nvGrpSpPr>
        <p:grpSpPr>
          <a:xfrm rot="10800000">
            <a:off x="1066800" y="1452686"/>
            <a:ext cx="3542200" cy="473482"/>
            <a:chOff x="-1015143" y="1366459"/>
            <a:chExt cx="3915421" cy="995771"/>
          </a:xfrm>
        </p:grpSpPr>
        <p:sp>
          <p:nvSpPr>
            <p:cNvPr id="135" name="Прямоугольник: скругленные углы 134">
              <a:extLst>
                <a:ext uri="{FF2B5EF4-FFF2-40B4-BE49-F238E27FC236}">
                  <a16:creationId xmlns:a16="http://schemas.microsoft.com/office/drawing/2014/main" id="{324C0C5D-32AF-B5E3-D132-133896555D49}"/>
                </a:ext>
              </a:extLst>
            </p:cNvPr>
            <p:cNvSpPr/>
            <p:nvPr/>
          </p:nvSpPr>
          <p:spPr>
            <a:xfrm>
              <a:off x="-1015143" y="1555465"/>
              <a:ext cx="3915421" cy="806765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6" name="Равнобедренный треугольник 135">
              <a:extLst>
                <a:ext uri="{FF2B5EF4-FFF2-40B4-BE49-F238E27FC236}">
                  <a16:creationId xmlns:a16="http://schemas.microsoft.com/office/drawing/2014/main" id="{046C9893-DB58-A030-E2E0-18A01E333A97}"/>
                </a:ext>
              </a:extLst>
            </p:cNvPr>
            <p:cNvSpPr/>
            <p:nvPr/>
          </p:nvSpPr>
          <p:spPr>
            <a:xfrm>
              <a:off x="762494" y="1366459"/>
              <a:ext cx="381054" cy="207496"/>
            </a:xfrm>
            <a:prstGeom prst="triangle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E5070F66-E017-1E7A-8C53-F9EA0D8A7360}"/>
              </a:ext>
            </a:extLst>
          </p:cNvPr>
          <p:cNvSpPr txBox="1"/>
          <p:nvPr/>
        </p:nvSpPr>
        <p:spPr>
          <a:xfrm>
            <a:off x="1295400" y="1497460"/>
            <a:ext cx="3469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Удаление записей в целевой записи по ключу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E12C2-2234-CEE3-5B5F-84EA06E294DE}"/>
              </a:ext>
            </a:extLst>
          </p:cNvPr>
          <p:cNvSpPr txBox="1"/>
          <p:nvPr/>
        </p:nvSpPr>
        <p:spPr>
          <a:xfrm>
            <a:off x="550190" y="1421517"/>
            <a:ext cx="407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</a:t>
            </a:r>
            <a:endParaRPr lang="ru-RU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EA49EE-F5B5-4626-3C87-4C18D3C2D975}"/>
              </a:ext>
            </a:extLst>
          </p:cNvPr>
          <p:cNvSpPr txBox="1"/>
          <p:nvPr/>
        </p:nvSpPr>
        <p:spPr>
          <a:xfrm>
            <a:off x="5330926" y="1429048"/>
            <a:ext cx="58276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 определенному ключу, который передается во входной параметр функции, удаляются все записи в целевой таблице, используя исходную таблицу. Для последующей повторной вставки.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539F65-94BA-1BE6-D06F-8FAD0D0598CD}"/>
              </a:ext>
            </a:extLst>
          </p:cNvPr>
          <p:cNvSpPr txBox="1"/>
          <p:nvPr/>
        </p:nvSpPr>
        <p:spPr>
          <a:xfrm>
            <a:off x="5330927" y="2033848"/>
            <a:ext cx="58276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Вставка всех записей из исходной таблицы в целевую. Таким образом, старые записи обновят значения полей, которые изменились, и догрузятся новые записи.</a:t>
            </a: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7CA6AC6B-9FAB-034B-64ED-7AC77621FA5C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EE4B5DE6-2E9F-C51F-E363-1756071853AC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965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415F3A-B6DD-3681-0BC9-7505B247B902}"/>
              </a:ext>
            </a:extLst>
          </p:cNvPr>
          <p:cNvSpPr txBox="1"/>
          <p:nvPr/>
        </p:nvSpPr>
        <p:spPr>
          <a:xfrm>
            <a:off x="493734" y="1066800"/>
            <a:ext cx="110063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PL/pgSQL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– это процедурный блочно-структурированный язык для СУБД PostgreSQL, который позволяет сгруппировать блок вычислений и последовательность запросов внутри сервера базы данных, таким образом, мы получаем силу процедурного языка и простоту использования SQL при значительной экономии накладных расходов на клиент-серверное взаимодействие.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FF7FE-CF84-93E0-198C-38A8248DA03A}"/>
              </a:ext>
            </a:extLst>
          </p:cNvPr>
          <p:cNvSpPr txBox="1"/>
          <p:nvPr/>
        </p:nvSpPr>
        <p:spPr>
          <a:xfrm>
            <a:off x="493734" y="1905000"/>
            <a:ext cx="107838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sz="16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Назначение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285750" indent="-285750" algn="just">
              <a:spcBef>
                <a:spcPts val="300"/>
              </a:spcBef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Используется для создания функций </a:t>
            </a:r>
          </a:p>
          <a:p>
            <a:pPr marL="285750" indent="-285750" algn="just">
              <a:spcBef>
                <a:spcPts val="300"/>
              </a:spcBef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Добавляет управляющие структуры к </a:t>
            </a:r>
            <a:r>
              <a:rPr lang="en-US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SQL</a:t>
            </a: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</a:t>
            </a:r>
            <a:r>
              <a:rPr lang="ru-RU" sz="16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условные операторы, циклы, обработка ошибок</a:t>
            </a: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  <a:endParaRPr lang="en-US" sz="16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spcBef>
                <a:spcPts val="300"/>
              </a:spcBef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Может выполнять сложные вычисления</a:t>
            </a:r>
          </a:p>
          <a:p>
            <a:pPr algn="just"/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133E5C-EA5C-BB2F-00F5-A9CED5E8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545" y="2510851"/>
            <a:ext cx="1859280" cy="12229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1F611E-F7B5-9734-B871-101D8E6E716A}"/>
              </a:ext>
            </a:extLst>
          </p:cNvPr>
          <p:cNvSpPr txBox="1"/>
          <p:nvPr/>
        </p:nvSpPr>
        <p:spPr>
          <a:xfrm>
            <a:off x="9144000" y="2103970"/>
            <a:ext cx="2466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sz="16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Структура блока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348E4-3616-0A60-B52C-716CA9C40F9A}"/>
              </a:ext>
            </a:extLst>
          </p:cNvPr>
          <p:cNvSpPr txBox="1"/>
          <p:nvPr/>
        </p:nvSpPr>
        <p:spPr>
          <a:xfrm>
            <a:off x="493734" y="3199165"/>
            <a:ext cx="8574066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Текст тела функции должен быть блоком. 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endParaRPr lang="en-US" sz="3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300"/>
              </a:spcBef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Все переменные, используемые в блоке, должны быть определены в секции объявления. Переменные PL/pgSQL могут иметь любой тип данных SQL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 задаются следующим образом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5450A68-2319-A9CB-94C3-8066AE3B2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91000"/>
            <a:ext cx="8563906" cy="1918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4BA60E0-304B-C838-B251-51F36C02DF72}"/>
              </a:ext>
            </a:extLst>
          </p:cNvPr>
          <p:cNvSpPr txBox="1"/>
          <p:nvPr/>
        </p:nvSpPr>
        <p:spPr>
          <a:xfrm>
            <a:off x="487680" y="4480242"/>
            <a:ext cx="11164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Переданные в функцию параметры именуются идентификаторами $1, $2 и т. д. Для улучшения читаемости, можно объявить псевдонимы для параметров. Либо псевдоним, либо цифровой идентификатор используются для обозначения параметра.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671AE60-BABE-5FCD-F066-BD13AF2E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5218865"/>
            <a:ext cx="4132581" cy="118193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9A671C8-6464-9509-D6A4-B4A82A38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1" y="5218866"/>
            <a:ext cx="5105400" cy="909428"/>
          </a:xfrm>
          <a:prstGeom prst="rect">
            <a:avLst/>
          </a:prstGeom>
        </p:spPr>
      </p:pic>
      <p:sp>
        <p:nvSpPr>
          <p:cNvPr id="2" name="object 21">
            <a:extLst>
              <a:ext uri="{FF2B5EF4-FFF2-40B4-BE49-F238E27FC236}">
                <a16:creationId xmlns:a16="http://schemas.microsoft.com/office/drawing/2014/main" id="{2081F45E-5E75-3563-2FA0-AA660D1FF68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26A5151C-384D-BD90-15C6-A6D69846DF40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A066650F-4EDF-5123-798A-AC1A2EA194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369" y="316229"/>
            <a:ext cx="63900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6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ELT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1D973-C058-8BF9-6467-8679C2382173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FULL DELETE INSERT on PARTITION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C77CD9E-CAF4-7E86-9C76-758A758BB214}"/>
              </a:ext>
            </a:extLst>
          </p:cNvPr>
          <p:cNvSpPr/>
          <p:nvPr/>
        </p:nvSpPr>
        <p:spPr>
          <a:xfrm>
            <a:off x="620369" y="6722169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9AEF06D-5B5D-6198-3393-4951D509909D}"/>
              </a:ext>
            </a:extLst>
          </p:cNvPr>
          <p:cNvGrpSpPr/>
          <p:nvPr/>
        </p:nvGrpSpPr>
        <p:grpSpPr>
          <a:xfrm>
            <a:off x="533400" y="1349386"/>
            <a:ext cx="9524999" cy="5385691"/>
            <a:chOff x="533400" y="1349386"/>
            <a:chExt cx="9524999" cy="538569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5C52488-35D9-A764-2C21-E5B526394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" y="1349386"/>
              <a:ext cx="9524999" cy="5385691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83EE766-9612-CB23-0910-3E94F031E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3049" y="5662291"/>
              <a:ext cx="134151" cy="206386"/>
            </a:xfrm>
            <a:prstGeom prst="rect">
              <a:avLst/>
            </a:prstGeom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B503E48-B320-13F8-443E-4810D11760B6}"/>
              </a:ext>
            </a:extLst>
          </p:cNvPr>
          <p:cNvSpPr/>
          <p:nvPr/>
        </p:nvSpPr>
        <p:spPr>
          <a:xfrm>
            <a:off x="8077200" y="5662291"/>
            <a:ext cx="1905000" cy="2063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bject 21">
            <a:extLst>
              <a:ext uri="{FF2B5EF4-FFF2-40B4-BE49-F238E27FC236}">
                <a16:creationId xmlns:a16="http://schemas.microsoft.com/office/drawing/2014/main" id="{D3C5DF2F-F3F8-B9CC-76CC-131041D1DD70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11D215C9-FE0D-9D48-CF90-4A1CD10F955D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2922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4408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 Последовательности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7B855-E9A5-5EB4-BBF9-E12E64D3F25F}"/>
              </a:ext>
            </a:extLst>
          </p:cNvPr>
          <p:cNvSpPr txBox="1"/>
          <p:nvPr/>
        </p:nvSpPr>
        <p:spPr>
          <a:xfrm>
            <a:off x="609482" y="2227265"/>
            <a:ext cx="1057741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CREATE SEQUENCE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создает новый генератор порядковых номеров.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Таким образом создаётся и инициализируется новая специальная однострочная таблица.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600" dirty="0">
              <a:solidFill>
                <a:srgbClr val="00253E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026D9E6-86C6-51EB-A229-58B41022DFEC}"/>
              </a:ext>
            </a:extLst>
          </p:cNvPr>
          <p:cNvGrpSpPr/>
          <p:nvPr/>
        </p:nvGrpSpPr>
        <p:grpSpPr>
          <a:xfrm>
            <a:off x="618960" y="2973684"/>
            <a:ext cx="10811040" cy="3000511"/>
            <a:chOff x="620369" y="3512051"/>
            <a:chExt cx="10811040" cy="3000511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CA032DAF-9ED3-3165-3099-B0829FF7A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369" y="3512051"/>
              <a:ext cx="2750289" cy="2780292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A0BD956-789A-2B0C-FE02-4ADE8710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243" y="3550157"/>
              <a:ext cx="3476357" cy="918622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573251D-CACB-2432-60F9-25BF65C78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012"/>
            <a:stretch/>
          </p:blipFill>
          <p:spPr>
            <a:xfrm>
              <a:off x="10322522" y="5186567"/>
              <a:ext cx="727886" cy="132599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A14CDCE-9C40-D7CD-11A7-46739C61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5899" y="4821852"/>
              <a:ext cx="7375510" cy="1980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3155B1B-2B9D-7EE5-47C9-487650DA952E}"/>
              </a:ext>
            </a:extLst>
          </p:cNvPr>
          <p:cNvSpPr txBox="1"/>
          <p:nvPr/>
        </p:nvSpPr>
        <p:spPr>
          <a:xfrm>
            <a:off x="618960" y="110402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Последовательность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091C7-92B5-3E30-6358-08E56CB24707}"/>
              </a:ext>
            </a:extLst>
          </p:cNvPr>
          <p:cNvSpPr txBox="1"/>
          <p:nvPr/>
        </p:nvSpPr>
        <p:spPr>
          <a:xfrm>
            <a:off x="618960" y="1507831"/>
            <a:ext cx="10439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объект базы данных, который генерирует целые числа в соответствии с правилами, установленными во время его создания. Для последовательности можно указывать как положительные, так и отрицательные целые числа.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67665-E2ED-D76E-385D-087D5F6C7368}"/>
              </a:ext>
            </a:extLst>
          </p:cNvPr>
          <p:cNvSpPr txBox="1"/>
          <p:nvPr/>
        </p:nvSpPr>
        <p:spPr>
          <a:xfrm>
            <a:off x="4054490" y="4615543"/>
            <a:ext cx="579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После создания последовательности используется специальная функция для работы с последовательностью. </a:t>
            </a:r>
            <a:endParaRPr lang="ru-RU" alt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B7FEE1-4FE0-1473-78D8-6B8CDC971A13}"/>
              </a:ext>
            </a:extLst>
          </p:cNvPr>
          <p:cNvSpPr txBox="1"/>
          <p:nvPr/>
        </p:nvSpPr>
        <p:spPr>
          <a:xfrm>
            <a:off x="4054490" y="531119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Например, вставка в таблицу строки, которая получает следующее значение последовательности: nextval() </a:t>
            </a: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A00C127F-AC3D-5105-62CC-2AC1F6608D40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DD71E799-4506-2BFA-637A-853E6C260CBE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252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32658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6 Логирование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A56A3EC-6E0F-5EA9-7916-01CAA018D6B7}"/>
              </a:ext>
            </a:extLst>
          </p:cNvPr>
          <p:cNvGrpSpPr/>
          <p:nvPr/>
        </p:nvGrpSpPr>
        <p:grpSpPr>
          <a:xfrm>
            <a:off x="381000" y="990601"/>
            <a:ext cx="8564999" cy="5715000"/>
            <a:chOff x="381000" y="990601"/>
            <a:chExt cx="8564999" cy="5715000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CC5C3A9-4E78-84F5-0B6F-4F4762D7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990601"/>
              <a:ext cx="8564999" cy="5715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7C7DBE78-542A-D77A-AEAD-1ED573A54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" y="5958828"/>
              <a:ext cx="3025402" cy="137172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12425E2-2659-372F-8D11-088D43AB3A6F}"/>
              </a:ext>
            </a:extLst>
          </p:cNvPr>
          <p:cNvGrpSpPr/>
          <p:nvPr/>
        </p:nvGrpSpPr>
        <p:grpSpPr>
          <a:xfrm>
            <a:off x="7570938" y="990601"/>
            <a:ext cx="1420662" cy="228599"/>
            <a:chOff x="7570938" y="990601"/>
            <a:chExt cx="1420662" cy="228599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9157B427-214F-A1C7-B6E3-45FC2F2B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0000" y="1007746"/>
              <a:ext cx="69515" cy="152399"/>
            </a:xfrm>
            <a:prstGeom prst="rect">
              <a:avLst/>
            </a:prstGeom>
          </p:spPr>
        </p:pic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BE9CCEED-00F8-6206-C0F5-8AA612AEEF7F}"/>
                </a:ext>
              </a:extLst>
            </p:cNvPr>
            <p:cNvSpPr/>
            <p:nvPr/>
          </p:nvSpPr>
          <p:spPr>
            <a:xfrm>
              <a:off x="7696200" y="990601"/>
              <a:ext cx="1295400" cy="2285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0AF168DC-9BF5-0EE4-FD4A-69205D1DDEF2}"/>
                </a:ext>
              </a:extLst>
            </p:cNvPr>
            <p:cNvSpPr/>
            <p:nvPr/>
          </p:nvSpPr>
          <p:spPr>
            <a:xfrm>
              <a:off x="7570938" y="1137285"/>
              <a:ext cx="4571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object 21">
            <a:extLst>
              <a:ext uri="{FF2B5EF4-FFF2-40B4-BE49-F238E27FC236}">
                <a16:creationId xmlns:a16="http://schemas.microsoft.com/office/drawing/2014/main" id="{95C5D449-9390-4145-7031-E47848BBE754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A25CFBDD-CF35-DCF8-0BC3-84E254FC9313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035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64A918-B805-8775-4344-AF5199C48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4426" y="2171157"/>
            <a:ext cx="4724400" cy="4277013"/>
          </a:xfrm>
          <a:prstGeom prst="rect">
            <a:avLst/>
          </a:prstGeom>
        </p:spPr>
      </p:pic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8752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7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Слои витрин и представлений для отчётности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598178" y="997059"/>
            <a:ext cx="104508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600" b="1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endParaRPr lang="ru-RU" sz="1600" b="1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предметно-ориентированная и содержащая данные по одному из направлений деятельности компании база данных. </a:t>
            </a:r>
            <a:r>
              <a:rPr lang="ru-RU" sz="1600" kern="1200" dirty="0">
                <a:solidFill>
                  <a:srgbClr val="33333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Витрина - таблица</a:t>
            </a:r>
            <a:r>
              <a:rPr lang="ru-RU" sz="1600" kern="12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, которая содержит узкоспециализированную, тематическую информацию, ориентированную под запросы сотрудников определенного департамента. Содержит в себе агрегированную информацию по определенным тематикам.</a:t>
            </a:r>
          </a:p>
          <a:p>
            <a:endParaRPr lang="en-US" sz="1600" kern="12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r>
              <a:rPr lang="ru-RU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95CA9-28CE-5981-8F75-BFA2A507598C}"/>
              </a:ext>
            </a:extLst>
          </p:cNvPr>
          <p:cNvSpPr txBox="1"/>
          <p:nvPr/>
        </p:nvSpPr>
        <p:spPr>
          <a:xfrm>
            <a:off x="618960" y="2773501"/>
            <a:ext cx="566389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Виды витрин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600" b="1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342900" indent="-34290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kern="12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Логическая таблица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– </a:t>
            </a:r>
            <a:r>
              <a:rPr lang="ru-RU" sz="1600" kern="12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обычная таблица, с возможностью для пользователя указать момент времени, относительно которого требуется извлечь данные таблицы.</a:t>
            </a:r>
          </a:p>
          <a:p>
            <a:pPr algn="just">
              <a:buClr>
                <a:srgbClr val="2964FF"/>
              </a:buClr>
            </a:pPr>
            <a:endParaRPr lang="ru-RU" sz="2800" kern="12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kern="12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Логическое представление</a:t>
            </a:r>
            <a:r>
              <a:rPr lang="en-US" sz="16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– </a:t>
            </a:r>
            <a:r>
              <a:rPr lang="ru-RU" sz="1600" kern="12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сохраненный именованный SQL-запрос, к которому можно выполнять запросы. </a:t>
            </a:r>
          </a:p>
          <a:p>
            <a:pPr algn="just">
              <a:buClr>
                <a:srgbClr val="2964FF"/>
              </a:buClr>
            </a:pPr>
            <a:endParaRPr lang="ru-RU" sz="2800" kern="1200" dirty="0">
              <a:solidFill>
                <a:srgbClr val="333333"/>
              </a:solidFill>
              <a:latin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kern="1200" dirty="0">
                <a:solidFill>
                  <a:srgbClr val="333333"/>
                </a:solidFill>
                <a:latin typeface="Roboto Condensed" panose="02000000000000000000" pitchFamily="2" charset="0"/>
                <a:cs typeface="Times New Roman" panose="02020603050405020304" pitchFamily="18" charset="0"/>
              </a:rPr>
              <a:t>Логическая внешняя таблица – виртуальная таблица, указатель на источник или приёмник данных.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4529E-DE58-047F-DACB-754DB1EDE640}"/>
              </a:ext>
            </a:extLst>
          </p:cNvPr>
          <p:cNvSpPr txBox="1"/>
          <p:nvPr/>
        </p:nvSpPr>
        <p:spPr>
          <a:xfrm>
            <a:off x="618960" y="110402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Витрина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43276AC7-0811-7BD9-FFEC-65654B272AD0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C7FD1C52-94E8-E049-D6F7-85F11D1DE3A1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45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618960" y="110402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</a:t>
            </a:r>
            <a:r>
              <a:rPr lang="ru-RU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едставления</a:t>
            </a:r>
            <a:r>
              <a:rPr lang="en-US" sz="16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object 20">
            <a:extLst>
              <a:ext uri="{FF2B5EF4-FFF2-40B4-BE49-F238E27FC236}">
                <a16:creationId xmlns:a16="http://schemas.microsoft.com/office/drawing/2014/main" id="{B5F71429-20EF-3491-E14B-1471FFB802FF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8752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7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Слои витрин и представлений для отчётности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931DE-3BE1-8750-6133-44C67BCA9FD7}"/>
              </a:ext>
            </a:extLst>
          </p:cNvPr>
          <p:cNvSpPr txBox="1"/>
          <p:nvPr/>
        </p:nvSpPr>
        <p:spPr>
          <a:xfrm>
            <a:off x="618960" y="1483712"/>
            <a:ext cx="10325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VIEW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– это объект базы данных, виртуальная таблица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представляющая собой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SQL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запрос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 оператором 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SELECT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 выборкой данных из других таблиц или представлений. Запрос будет подставлен как подзапрос при использовании представления. В отличие от обычных таблиц реляционных баз данных, представление не является самостоятельной частью набора данных, хранящегося в базе.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ru-RU" alt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60280-6657-8675-043C-C59DA59E88F7}"/>
              </a:ext>
            </a:extLst>
          </p:cNvPr>
          <p:cNvSpPr txBox="1"/>
          <p:nvPr/>
        </p:nvSpPr>
        <p:spPr>
          <a:xfrm>
            <a:off x="620369" y="2896612"/>
            <a:ext cx="48660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CREATE VIEW создаёт представление запроса. Создаваемое представление лишено физической материализации, поэтому указанный запрос будет выполняться при каждом обращении к этому  представлению.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b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ru-RU" alt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Если представление с этим именем существует команда CREATE OR REPLACE VIEW заменит его. Новый запрос должен выдавать те же столбцы, что выдавал запрос, ранее определённый для этого представления.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9A0FEB-6FD0-4EC8-D3E3-52E760B98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1200" y="2895600"/>
            <a:ext cx="5152860" cy="1142999"/>
          </a:xfrm>
          <a:prstGeom prst="rect">
            <a:avLst/>
          </a:prstGeom>
        </p:spPr>
      </p:pic>
      <p:sp>
        <p:nvSpPr>
          <p:cNvPr id="3" name="object 21">
            <a:extLst>
              <a:ext uri="{FF2B5EF4-FFF2-40B4-BE49-F238E27FC236}">
                <a16:creationId xmlns:a16="http://schemas.microsoft.com/office/drawing/2014/main" id="{A4DBDEE3-3BA4-33F1-9B93-8AD91CC1655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7">
            <a:extLst>
              <a:ext uri="{FF2B5EF4-FFF2-40B4-BE49-F238E27FC236}">
                <a16:creationId xmlns:a16="http://schemas.microsoft.com/office/drawing/2014/main" id="{C2200AEF-5059-DAC0-2C32-F90EF8A73E5A}"/>
              </a:ext>
            </a:extLst>
          </p:cNvPr>
          <p:cNvSpPr txBox="1"/>
          <p:nvPr/>
        </p:nvSpPr>
        <p:spPr>
          <a:xfrm>
            <a:off x="11549930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21">
            <a:extLst>
              <a:ext uri="{FF2B5EF4-FFF2-40B4-BE49-F238E27FC236}">
                <a16:creationId xmlns:a16="http://schemas.microsoft.com/office/drawing/2014/main" id="{8B6C37AC-1EA7-8E7B-D9C5-003EE54FF6D4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7">
            <a:extLst>
              <a:ext uri="{FF2B5EF4-FFF2-40B4-BE49-F238E27FC236}">
                <a16:creationId xmlns:a16="http://schemas.microsoft.com/office/drawing/2014/main" id="{E94B5CFA-C633-7E06-B81B-780328DDB239}"/>
              </a:ext>
            </a:extLst>
          </p:cNvPr>
          <p:cNvSpPr txBox="1"/>
          <p:nvPr/>
        </p:nvSpPr>
        <p:spPr>
          <a:xfrm>
            <a:off x="11571096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5034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163459-B9C2-5FF1-15F6-767CC083B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1330048"/>
            <a:ext cx="9829800" cy="5375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0CA80-98D3-E1F2-8896-21545FF905D4}"/>
              </a:ext>
            </a:extLst>
          </p:cNvPr>
          <p:cNvSpPr txBox="1"/>
          <p:nvPr/>
        </p:nvSpPr>
        <p:spPr>
          <a:xfrm>
            <a:off x="533400" y="91440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Объявление функции и подсчёт новых и обновляемых записей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0BEA33-7112-BB5D-9971-D8D944011D1C}"/>
              </a:ext>
            </a:extLst>
          </p:cNvPr>
          <p:cNvSpPr/>
          <p:nvPr/>
        </p:nvSpPr>
        <p:spPr>
          <a:xfrm>
            <a:off x="533400" y="1303693"/>
            <a:ext cx="1028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EF63B3B2-ED3D-50E8-E110-4B0D736C2F9E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F8D2246F-5A39-E761-F241-FD6ECBC33D91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7142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BF6440-5699-9304-8E95-815343187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665" y="1371600"/>
            <a:ext cx="11025935" cy="5170171"/>
          </a:xfrm>
          <a:prstGeom prst="rect">
            <a:avLst/>
          </a:prstGeom>
        </p:spPr>
      </p:pic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21FF64-FC72-1031-628D-F56F79CCEFA2}"/>
              </a:ext>
            </a:extLst>
          </p:cNvPr>
          <p:cNvSpPr txBox="1"/>
          <p:nvPr/>
        </p:nvSpPr>
        <p:spPr>
          <a:xfrm>
            <a:off x="533400" y="91440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Вставка новых строк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23551C-389C-ADFB-A38C-2615CB965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95" y="5727769"/>
            <a:ext cx="10402340" cy="529200"/>
          </a:xfrm>
          <a:prstGeom prst="rect">
            <a:avLst/>
          </a:prstGeom>
        </p:spPr>
      </p:pic>
      <p:sp>
        <p:nvSpPr>
          <p:cNvPr id="3" name="object 21">
            <a:extLst>
              <a:ext uri="{FF2B5EF4-FFF2-40B4-BE49-F238E27FC236}">
                <a16:creationId xmlns:a16="http://schemas.microsoft.com/office/drawing/2014/main" id="{189B31E6-CAEC-8A85-C749-996D082F59CA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9ABADF86-2CE5-716C-0832-7C579F340941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021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0D1A4-B433-4AF7-FA53-06AD047AD5E7}"/>
              </a:ext>
            </a:extLst>
          </p:cNvPr>
          <p:cNvSpPr txBox="1"/>
          <p:nvPr/>
        </p:nvSpPr>
        <p:spPr>
          <a:xfrm>
            <a:off x="533400" y="91440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 существующих строк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120F203-FD45-282D-C4DA-C4EC2200BCF5}"/>
              </a:ext>
            </a:extLst>
          </p:cNvPr>
          <p:cNvGrpSpPr/>
          <p:nvPr/>
        </p:nvGrpSpPr>
        <p:grpSpPr>
          <a:xfrm>
            <a:off x="533400" y="1371600"/>
            <a:ext cx="9224651" cy="5336414"/>
            <a:chOff x="533400" y="1371600"/>
            <a:chExt cx="9224651" cy="533641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0507C93-7CE4-4B6A-84AB-049162B60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533400" y="1371600"/>
              <a:ext cx="8610600" cy="5336414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542F506-484D-E71D-21F8-DDC6B5DA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5148600"/>
              <a:ext cx="8767451" cy="414000"/>
            </a:xfrm>
            <a:prstGeom prst="rect">
              <a:avLst/>
            </a:prstGeom>
          </p:spPr>
        </p:pic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AB6C0AE-9020-629A-A0D3-1F2383527B48}"/>
              </a:ext>
            </a:extLst>
          </p:cNvPr>
          <p:cNvSpPr/>
          <p:nvPr/>
        </p:nvSpPr>
        <p:spPr>
          <a:xfrm>
            <a:off x="533400" y="1298180"/>
            <a:ext cx="76200" cy="39596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92F25589-E894-54F5-20A1-7AB47E4004AC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AB8317C2-BE84-73E8-CF1F-387DE365DA7B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592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0D1A4-B433-4AF7-FA53-06AD047AD5E7}"/>
              </a:ext>
            </a:extLst>
          </p:cNvPr>
          <p:cNvSpPr txBox="1"/>
          <p:nvPr/>
        </p:nvSpPr>
        <p:spPr>
          <a:xfrm>
            <a:off x="533400" y="91440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 существующих строк</a:t>
            </a:r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(switch partition)</a:t>
            </a:r>
            <a:endParaRPr lang="ru-RU" sz="2000" b="1" dirty="0">
              <a:solidFill>
                <a:srgbClr val="2964F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C53D6475-34DB-D1A7-76B6-3DA1B299EDA7}"/>
              </a:ext>
            </a:extLst>
          </p:cNvPr>
          <p:cNvGrpSpPr/>
          <p:nvPr/>
        </p:nvGrpSpPr>
        <p:grpSpPr>
          <a:xfrm>
            <a:off x="606865" y="1314510"/>
            <a:ext cx="6333931" cy="5406583"/>
            <a:chOff x="606865" y="1314510"/>
            <a:chExt cx="6333931" cy="540658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546CB60-86E9-1DC3-4B52-0D084DAA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6865" y="1314510"/>
              <a:ext cx="6333931" cy="2136687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8E87089-AEBA-CC5B-604D-4C22B505C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245" r="-1"/>
            <a:stretch/>
          </p:blipFill>
          <p:spPr>
            <a:xfrm>
              <a:off x="606865" y="3436095"/>
              <a:ext cx="5504498" cy="3284998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B04E08D-CFDC-5989-EC60-068276601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81"/>
            <a:stretch/>
          </p:blipFill>
          <p:spPr>
            <a:xfrm>
              <a:off x="873936" y="1513541"/>
              <a:ext cx="5266735" cy="324000"/>
            </a:xfrm>
            <a:prstGeom prst="rect">
              <a:avLst/>
            </a:prstGeom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CBF90CD3-B3AB-7C94-6A9B-545FD898CC33}"/>
                </a:ext>
              </a:extLst>
            </p:cNvPr>
            <p:cNvSpPr/>
            <p:nvPr/>
          </p:nvSpPr>
          <p:spPr>
            <a:xfrm>
              <a:off x="6140671" y="1513541"/>
              <a:ext cx="717329" cy="31525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object 21">
            <a:extLst>
              <a:ext uri="{FF2B5EF4-FFF2-40B4-BE49-F238E27FC236}">
                <a16:creationId xmlns:a16="http://schemas.microsoft.com/office/drawing/2014/main" id="{97231116-40DC-794B-2B49-CB34F7E32529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28F833D3-B8B5-1163-493F-3128C7E53EFB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055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0D1A4-B433-4AF7-FA53-06AD047AD5E7}"/>
              </a:ext>
            </a:extLst>
          </p:cNvPr>
          <p:cNvSpPr txBox="1"/>
          <p:nvPr/>
        </p:nvSpPr>
        <p:spPr>
          <a:xfrm>
            <a:off x="533400" y="91440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 существующих строк</a:t>
            </a:r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(switch partition)</a:t>
            </a:r>
            <a:endParaRPr lang="ru-RU" sz="2000" b="1" dirty="0">
              <a:solidFill>
                <a:srgbClr val="2964F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68CD59-813E-DB48-094F-4FF716E7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61" y="1563182"/>
            <a:ext cx="4866249" cy="480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7BEDA542-BCF1-EE13-DD6F-96C7BAE1D972}"/>
              </a:ext>
            </a:extLst>
          </p:cNvPr>
          <p:cNvGrpSpPr/>
          <p:nvPr/>
        </p:nvGrpSpPr>
        <p:grpSpPr>
          <a:xfrm>
            <a:off x="606865" y="1314510"/>
            <a:ext cx="6333931" cy="5406583"/>
            <a:chOff x="606865" y="1314510"/>
            <a:chExt cx="6333931" cy="5406583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8F3CCC3E-1BCC-FF8E-9D3C-56341BA9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6865" y="1314510"/>
              <a:ext cx="6333931" cy="2136687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3157038-2DEA-1BEB-2D98-E12A259EB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245" r="-1"/>
            <a:stretch/>
          </p:blipFill>
          <p:spPr>
            <a:xfrm>
              <a:off x="606865" y="3436095"/>
              <a:ext cx="5504498" cy="3284998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C72312D8-8FD9-8F26-054A-1CAA7D22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81"/>
            <a:stretch/>
          </p:blipFill>
          <p:spPr>
            <a:xfrm>
              <a:off x="873936" y="1513541"/>
              <a:ext cx="5266735" cy="324000"/>
            </a:xfrm>
            <a:prstGeom prst="rect">
              <a:avLst/>
            </a:prstGeom>
          </p:spPr>
        </p:pic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277A3F29-7F62-CF6E-9A0C-F45E392DBA8C}"/>
                </a:ext>
              </a:extLst>
            </p:cNvPr>
            <p:cNvSpPr/>
            <p:nvPr/>
          </p:nvSpPr>
          <p:spPr>
            <a:xfrm>
              <a:off x="6140671" y="1513541"/>
              <a:ext cx="717329" cy="31525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object 21">
            <a:extLst>
              <a:ext uri="{FF2B5EF4-FFF2-40B4-BE49-F238E27FC236}">
                <a16:creationId xmlns:a16="http://schemas.microsoft.com/office/drawing/2014/main" id="{6F21D808-60C4-8234-DB3F-B7C10C7476FA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22474989-CF83-0D5F-FE75-9FD05132C8EE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66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A4361E-E151-B388-3FD1-71111AFDBF2E}"/>
              </a:ext>
            </a:extLst>
          </p:cNvPr>
          <p:cNvSpPr txBox="1"/>
          <p:nvPr/>
        </p:nvSpPr>
        <p:spPr>
          <a:xfrm>
            <a:off x="511514" y="3018472"/>
            <a:ext cx="108600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sz="16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Функции на PL/pgSQL могут </a:t>
            </a:r>
            <a:r>
              <a:rPr lang="ru-RU" sz="1600" b="1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принимать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и </a:t>
            </a:r>
            <a:r>
              <a:rPr lang="ru-RU" sz="1600" b="1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возвращать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285750" indent="-285750" algn="just">
              <a:spcBef>
                <a:spcPts val="300"/>
              </a:spcBef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Поддерживаемые скалярные типы данных или массивы</a:t>
            </a:r>
          </a:p>
          <a:p>
            <a:pPr marL="285750" indent="-285750" algn="just">
              <a:spcBef>
                <a:spcPts val="300"/>
              </a:spcBef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Составные (строковые) типы</a:t>
            </a:r>
            <a:endParaRPr lang="en-US" sz="16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spcBef>
                <a:spcPts val="300"/>
              </a:spcBef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Полиморфные типы (меняются от вызова к вызову)</a:t>
            </a:r>
            <a:r>
              <a:rPr lang="en-US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– anyelement, anyarray, anynonarray, anyenum и anyrange</a:t>
            </a:r>
            <a:endParaRPr lang="ru-RU" sz="16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DFE64-2E7B-948B-43CF-83C73ADBE95D}"/>
              </a:ext>
            </a:extLst>
          </p:cNvPr>
          <p:cNvSpPr txBox="1"/>
          <p:nvPr/>
        </p:nvSpPr>
        <p:spPr>
          <a:xfrm>
            <a:off x="493734" y="4238417"/>
            <a:ext cx="1089562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  <a:buClr>
                <a:srgbClr val="2964FF"/>
              </a:buClr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Также функции могут возвращать «множества» или таблицы – такие функции генерируют вывод, выполняя команду RETURN NEXT для каждого элемента результирующего набора или RETURN QUERY для вывода результата запроса. Функции могут ничего не возвращать</a:t>
            </a:r>
            <a:r>
              <a:rPr lang="en-US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(void)</a:t>
            </a: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или возвращать record – что означает, что результатом является строковый тип, чьи столбцы будут определены в спецификации вызывающего запроса. </a:t>
            </a:r>
            <a:endParaRPr lang="en-US" sz="16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  <a:buClr>
                <a:srgbClr val="2964FF"/>
              </a:buClr>
            </a:pP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Нотация RETURNS TABLE может использоваться вместо RETURNS SETOF.</a:t>
            </a:r>
            <a:r>
              <a:rPr lang="en-US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1CD1B-C0CD-7707-CC2A-72F2CA6B2505}"/>
              </a:ext>
            </a:extLst>
          </p:cNvPr>
          <p:cNvSpPr txBox="1"/>
          <p:nvPr/>
        </p:nvSpPr>
        <p:spPr>
          <a:xfrm>
            <a:off x="493734" y="6214646"/>
            <a:ext cx="10326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2"/>
              </a:rPr>
              <a:t>Документация: 9.6: Глава 41. PL/pgSQL — процедурный язык SQL</a:t>
            </a:r>
            <a:endParaRPr lang="ru-RU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5820B2-8EED-973D-7408-427349247D8E}"/>
              </a:ext>
            </a:extLst>
          </p:cNvPr>
          <p:cNvSpPr txBox="1"/>
          <p:nvPr/>
        </p:nvSpPr>
        <p:spPr>
          <a:xfrm>
            <a:off x="463254" y="1055688"/>
            <a:ext cx="10926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Когда функция на PL/pgSQL объявляется с выходными параметрами, им выдаются цифровые идентификаторы $n и для них можно создавать псевдонимы. Выходной параметр стартует с NULL и получает значение во время выполнения функции. 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19386D5-7DDA-4D25-F141-FC268D9F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" y="1862539"/>
            <a:ext cx="5125447" cy="8806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E94B95-81FA-0757-993D-0D9C8BF0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4" y="5749711"/>
            <a:ext cx="4230276" cy="1938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959794-3460-94B9-BF29-B367086FB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5753205"/>
            <a:ext cx="1958347" cy="190395"/>
          </a:xfrm>
          <a:prstGeom prst="rect">
            <a:avLst/>
          </a:prstGeom>
        </p:spPr>
      </p:pic>
      <p:sp>
        <p:nvSpPr>
          <p:cNvPr id="10" name="object 21">
            <a:extLst>
              <a:ext uri="{FF2B5EF4-FFF2-40B4-BE49-F238E27FC236}">
                <a16:creationId xmlns:a16="http://schemas.microsoft.com/office/drawing/2014/main" id="{FF431BCE-48BD-5426-7470-FBA75430F9EC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DEA6EC28-06F0-6AC4-0A84-FF2974EE4C78}"/>
              </a:ext>
            </a:extLst>
          </p:cNvPr>
          <p:cNvSpPr txBox="1"/>
          <p:nvPr/>
        </p:nvSpPr>
        <p:spPr>
          <a:xfrm>
            <a:off x="11642090" y="6290814"/>
            <a:ext cx="246379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02320AA7-6B2D-5DDF-8725-3F28CD9C2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369" y="316229"/>
            <a:ext cx="63900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63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0D1A4-B433-4AF7-FA53-06AD047AD5E7}"/>
              </a:ext>
            </a:extLst>
          </p:cNvPr>
          <p:cNvSpPr txBox="1"/>
          <p:nvPr/>
        </p:nvSpPr>
        <p:spPr>
          <a:xfrm>
            <a:off x="533400" y="91440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 существующих строк</a:t>
            </a:r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(switch partition)</a:t>
            </a:r>
            <a:endParaRPr lang="ru-RU" sz="2000" b="1" dirty="0">
              <a:solidFill>
                <a:srgbClr val="2964F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9BD1D7E9-CBB3-DE79-DFCB-F316B4FE22FC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82552AB7-9065-A0DA-E222-951C1D93F2C1}"/>
              </a:ext>
            </a:extLst>
          </p:cNvPr>
          <p:cNvSpPr txBox="1"/>
          <p:nvPr/>
        </p:nvSpPr>
        <p:spPr>
          <a:xfrm>
            <a:off x="11571096" y="6286921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68CD59-813E-DB48-094F-4FF716E7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61" y="1563182"/>
            <a:ext cx="4866249" cy="480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61C497-179D-35D6-15D2-C0CD3EC46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3" y="2382853"/>
            <a:ext cx="2545057" cy="122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4AA7C96-D5D3-181B-3827-E0D8A668F6CE}"/>
              </a:ext>
            </a:extLst>
          </p:cNvPr>
          <p:cNvGrpSpPr/>
          <p:nvPr/>
        </p:nvGrpSpPr>
        <p:grpSpPr>
          <a:xfrm>
            <a:off x="606865" y="1314510"/>
            <a:ext cx="6333931" cy="5406583"/>
            <a:chOff x="606865" y="1314510"/>
            <a:chExt cx="6333931" cy="540658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4A46273-0925-D483-BFFA-D93523FD3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6865" y="1314510"/>
              <a:ext cx="6333931" cy="2136687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A56A43D-2F47-354F-2834-2649142C2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245" r="-1"/>
            <a:stretch/>
          </p:blipFill>
          <p:spPr>
            <a:xfrm>
              <a:off x="606865" y="3436095"/>
              <a:ext cx="5504498" cy="3284998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407143D-E244-3706-5BC1-1BF31CA55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381"/>
            <a:stretch/>
          </p:blipFill>
          <p:spPr>
            <a:xfrm>
              <a:off x="873936" y="1513541"/>
              <a:ext cx="5266735" cy="324000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800F583-3EFA-96E3-07DB-25C450F0DA59}"/>
                </a:ext>
              </a:extLst>
            </p:cNvPr>
            <p:cNvSpPr/>
            <p:nvPr/>
          </p:nvSpPr>
          <p:spPr>
            <a:xfrm>
              <a:off x="6140671" y="1513541"/>
              <a:ext cx="717329" cy="31525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97943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8B569B1-A033-BA7D-4729-88C5007E8CC7}"/>
              </a:ext>
            </a:extLst>
          </p:cNvPr>
          <p:cNvGrpSpPr/>
          <p:nvPr/>
        </p:nvGrpSpPr>
        <p:grpSpPr>
          <a:xfrm>
            <a:off x="606865" y="1314510"/>
            <a:ext cx="6333931" cy="5406583"/>
            <a:chOff x="606865" y="1314510"/>
            <a:chExt cx="6333931" cy="5406583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F561397-77D2-ECFD-7169-F855174A5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6865" y="1314510"/>
              <a:ext cx="6333931" cy="2136687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B2EE4842-B991-05D7-18C3-39661E0E9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245" r="-1"/>
            <a:stretch/>
          </p:blipFill>
          <p:spPr>
            <a:xfrm>
              <a:off x="606865" y="3436095"/>
              <a:ext cx="5504498" cy="3284998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517D3BD-E23F-81DD-16EB-E67E42F3C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81"/>
            <a:stretch/>
          </p:blipFill>
          <p:spPr>
            <a:xfrm>
              <a:off x="873936" y="1513541"/>
              <a:ext cx="5266735" cy="324000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F18C84F-C7AA-386E-99F4-D233E1865FFB}"/>
                </a:ext>
              </a:extLst>
            </p:cNvPr>
            <p:cNvSpPr/>
            <p:nvPr/>
          </p:nvSpPr>
          <p:spPr>
            <a:xfrm>
              <a:off x="6140671" y="1513541"/>
              <a:ext cx="717329" cy="31525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0D1A4-B433-4AF7-FA53-06AD047AD5E7}"/>
              </a:ext>
            </a:extLst>
          </p:cNvPr>
          <p:cNvSpPr txBox="1"/>
          <p:nvPr/>
        </p:nvSpPr>
        <p:spPr>
          <a:xfrm>
            <a:off x="533400" y="91440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 существующих строк</a:t>
            </a:r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(switch partition)</a:t>
            </a:r>
            <a:endParaRPr lang="ru-RU" sz="2000" b="1" dirty="0">
              <a:solidFill>
                <a:srgbClr val="2964F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D88A2A0-BA97-E741-7E39-A4D386E0E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3949240"/>
            <a:ext cx="5022510" cy="197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02A09C2-813C-DDEE-36D0-114B1646162C}"/>
              </a:ext>
            </a:extLst>
          </p:cNvPr>
          <p:cNvCxnSpPr>
            <a:cxnSpLocks/>
          </p:cNvCxnSpPr>
          <p:nvPr/>
        </p:nvCxnSpPr>
        <p:spPr>
          <a:xfrm>
            <a:off x="6363960" y="3505200"/>
            <a:ext cx="324239" cy="306424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68CD59-813E-DB48-094F-4FF716E73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261" y="1563182"/>
            <a:ext cx="4866249" cy="480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61C497-179D-35D6-15D2-C0CD3EC46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453" y="2382853"/>
            <a:ext cx="2545057" cy="122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E12E19A-B393-104E-AE34-89EF5ED2D0E3}"/>
              </a:ext>
            </a:extLst>
          </p:cNvPr>
          <p:cNvCxnSpPr/>
          <p:nvPr/>
        </p:nvCxnSpPr>
        <p:spPr>
          <a:xfrm>
            <a:off x="5334000" y="2590800"/>
            <a:ext cx="533400" cy="457200"/>
          </a:xfrm>
          <a:prstGeom prst="line">
            <a:avLst/>
          </a:prstGeom>
          <a:ln>
            <a:solidFill>
              <a:srgbClr val="296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1">
            <a:extLst>
              <a:ext uri="{FF2B5EF4-FFF2-40B4-BE49-F238E27FC236}">
                <a16:creationId xmlns:a16="http://schemas.microsoft.com/office/drawing/2014/main" id="{247B9C71-735E-1E79-0C5C-69E38AF1FB2C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786E5576-3D8D-4A08-07BE-3AE9089BE7BC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741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0D1A4-B433-4AF7-FA53-06AD047AD5E7}"/>
              </a:ext>
            </a:extLst>
          </p:cNvPr>
          <p:cNvSpPr txBox="1"/>
          <p:nvPr/>
        </p:nvSpPr>
        <p:spPr>
          <a:xfrm>
            <a:off x="533400" y="91440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 существующих строк</a:t>
            </a:r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(switch partition)</a:t>
            </a:r>
            <a:endParaRPr lang="ru-RU" sz="2000" b="1" dirty="0">
              <a:solidFill>
                <a:srgbClr val="2964F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B17937C-B893-595E-AD4D-70DF99EE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1752600"/>
            <a:ext cx="9149559" cy="3835314"/>
          </a:xfrm>
          <a:prstGeom prst="rect">
            <a:avLst/>
          </a:prstGeom>
        </p:spPr>
      </p:pic>
      <p:sp>
        <p:nvSpPr>
          <p:cNvPr id="3" name="object 21">
            <a:extLst>
              <a:ext uri="{FF2B5EF4-FFF2-40B4-BE49-F238E27FC236}">
                <a16:creationId xmlns:a16="http://schemas.microsoft.com/office/drawing/2014/main" id="{E5673459-6D25-0EBE-8AD1-92198445E013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0C4922AB-58FA-3A7B-47E1-F7264BF753EF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3687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A5024C-3E9C-ACD1-6057-74D39B66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1752600"/>
            <a:ext cx="9149559" cy="3835314"/>
          </a:xfrm>
          <a:prstGeom prst="rect">
            <a:avLst/>
          </a:prstGeom>
        </p:spPr>
      </p:pic>
      <p:sp>
        <p:nvSpPr>
          <p:cNvPr id="4" name="object 20">
            <a:extLst>
              <a:ext uri="{FF2B5EF4-FFF2-40B4-BE49-F238E27FC236}">
                <a16:creationId xmlns:a16="http://schemas.microsoft.com/office/drawing/2014/main" id="{0401F17B-21ED-AD9D-9859-677D3F82F116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0D1A4-B433-4AF7-FA53-06AD047AD5E7}"/>
              </a:ext>
            </a:extLst>
          </p:cNvPr>
          <p:cNvSpPr txBox="1"/>
          <p:nvPr/>
        </p:nvSpPr>
        <p:spPr>
          <a:xfrm>
            <a:off x="533400" y="91440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Обновление существующих строк</a:t>
            </a:r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(switch partition)</a:t>
            </a:r>
            <a:endParaRPr lang="ru-RU" sz="2000" b="1" dirty="0">
              <a:solidFill>
                <a:srgbClr val="2964F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5D1B455-828D-0FE5-228B-CAE838FE7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2400" y="3199508"/>
            <a:ext cx="4114047" cy="203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06B9246-E84E-B87F-7F53-D793F59B79D5}"/>
              </a:ext>
            </a:extLst>
          </p:cNvPr>
          <p:cNvCxnSpPr>
            <a:cxnSpLocks/>
          </p:cNvCxnSpPr>
          <p:nvPr/>
        </p:nvCxnSpPr>
        <p:spPr>
          <a:xfrm>
            <a:off x="6172200" y="3505200"/>
            <a:ext cx="1219200" cy="0"/>
          </a:xfrm>
          <a:prstGeom prst="straightConnector1">
            <a:avLst/>
          </a:prstGeom>
          <a:ln>
            <a:solidFill>
              <a:srgbClr val="29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21">
            <a:extLst>
              <a:ext uri="{FF2B5EF4-FFF2-40B4-BE49-F238E27FC236}">
                <a16:creationId xmlns:a16="http://schemas.microsoft.com/office/drawing/2014/main" id="{76401A9A-1CF8-57E6-D6C0-613BAEDBBDF2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E400DF8C-CE4F-8D6D-A3A4-35269328AF3E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294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AEC836-A2DF-64B1-BE13-F66C2518B5C7}"/>
              </a:ext>
            </a:extLst>
          </p:cNvPr>
          <p:cNvSpPr txBox="1"/>
          <p:nvPr/>
        </p:nvSpPr>
        <p:spPr>
          <a:xfrm>
            <a:off x="533400" y="914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Примеры расчёта витрин</a:t>
            </a:r>
            <a:r>
              <a:rPr lang="en-US" sz="20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517477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4D135A76-AAFA-B748-D15C-BE363670B6CF}"/>
              </a:ext>
            </a:extLst>
          </p:cNvPr>
          <p:cNvGrpSpPr/>
          <p:nvPr/>
        </p:nvGrpSpPr>
        <p:grpSpPr>
          <a:xfrm>
            <a:off x="992123" y="2475274"/>
            <a:ext cx="4799077" cy="383611"/>
            <a:chOff x="1192804" y="4181615"/>
            <a:chExt cx="4799077" cy="383611"/>
          </a:xfrm>
        </p:grpSpPr>
        <p:sp>
          <p:nvSpPr>
            <p:cNvPr id="132" name="Прямоугольник: скругленные углы 131">
              <a:extLst>
                <a:ext uri="{FF2B5EF4-FFF2-40B4-BE49-F238E27FC236}">
                  <a16:creationId xmlns:a16="http://schemas.microsoft.com/office/drawing/2014/main" id="{DD4E2FDA-760E-9FE9-2EBD-D42A171BCC19}"/>
                </a:ext>
              </a:extLst>
            </p:cNvPr>
            <p:cNvSpPr/>
            <p:nvPr/>
          </p:nvSpPr>
          <p:spPr>
            <a:xfrm rot="10800000">
              <a:off x="1192804" y="4181615"/>
              <a:ext cx="4570476" cy="383611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E248EF0-DDE3-43C0-2431-863B8C4ECEE7}"/>
                </a:ext>
              </a:extLst>
            </p:cNvPr>
            <p:cNvSpPr txBox="1"/>
            <p:nvPr/>
          </p:nvSpPr>
          <p:spPr>
            <a:xfrm>
              <a:off x="1343681" y="4230528"/>
              <a:ext cx="4648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Обновление старых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ru-RU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строк с помощью </a:t>
              </a:r>
              <a:r>
                <a:rPr lang="en-US" sz="12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DELTA UPSERT / PARTITION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35E6FF65-F690-F75E-31D6-3EAA37AE3B08}"/>
              </a:ext>
            </a:extLst>
          </p:cNvPr>
          <p:cNvGrpSpPr/>
          <p:nvPr/>
        </p:nvGrpSpPr>
        <p:grpSpPr>
          <a:xfrm rot="10800000">
            <a:off x="990598" y="1865679"/>
            <a:ext cx="4570475" cy="473482"/>
            <a:chOff x="-1015143" y="1366459"/>
            <a:chExt cx="3915421" cy="995771"/>
          </a:xfrm>
        </p:grpSpPr>
        <p:sp>
          <p:nvSpPr>
            <p:cNvPr id="135" name="Прямоугольник: скругленные углы 134">
              <a:extLst>
                <a:ext uri="{FF2B5EF4-FFF2-40B4-BE49-F238E27FC236}">
                  <a16:creationId xmlns:a16="http://schemas.microsoft.com/office/drawing/2014/main" id="{324C0C5D-32AF-B5E3-D132-133896555D49}"/>
                </a:ext>
              </a:extLst>
            </p:cNvPr>
            <p:cNvSpPr/>
            <p:nvPr/>
          </p:nvSpPr>
          <p:spPr>
            <a:xfrm>
              <a:off x="-1015143" y="1555465"/>
              <a:ext cx="3915421" cy="806765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6" name="Равнобедренный треугольник 135">
              <a:extLst>
                <a:ext uri="{FF2B5EF4-FFF2-40B4-BE49-F238E27FC236}">
                  <a16:creationId xmlns:a16="http://schemas.microsoft.com/office/drawing/2014/main" id="{046C9893-DB58-A030-E2E0-18A01E333A97}"/>
                </a:ext>
              </a:extLst>
            </p:cNvPr>
            <p:cNvSpPr/>
            <p:nvPr/>
          </p:nvSpPr>
          <p:spPr>
            <a:xfrm>
              <a:off x="762494" y="1366459"/>
              <a:ext cx="381054" cy="207496"/>
            </a:xfrm>
            <a:prstGeom prst="triangle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E5070F66-E017-1E7A-8C53-F9EA0D8A7360}"/>
              </a:ext>
            </a:extLst>
          </p:cNvPr>
          <p:cNvSpPr txBox="1"/>
          <p:nvPr/>
        </p:nvSpPr>
        <p:spPr>
          <a:xfrm>
            <a:off x="1560154" y="1909282"/>
            <a:ext cx="3469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Вставка новых строк в витрину с помощью </a:t>
            </a:r>
            <a:r>
              <a:rPr lang="en-US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INSERT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E12C2-2234-CEE3-5B5F-84EA06E294DE}"/>
              </a:ext>
            </a:extLst>
          </p:cNvPr>
          <p:cNvSpPr txBox="1"/>
          <p:nvPr/>
        </p:nvSpPr>
        <p:spPr>
          <a:xfrm>
            <a:off x="550190" y="1834510"/>
            <a:ext cx="407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</a:t>
            </a:r>
            <a:endParaRPr lang="ru-RU" sz="2400" dirty="0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E0520394-2E0A-2C7D-4054-9DBFBE15C6D3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8 </a:t>
            </a: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UDF 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для расчёта слоя витрин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5BECAC3-1C8A-9618-C54F-48F314AA7D44}"/>
              </a:ext>
            </a:extLst>
          </p:cNvPr>
          <p:cNvGrpSpPr/>
          <p:nvPr/>
        </p:nvGrpSpPr>
        <p:grpSpPr>
          <a:xfrm>
            <a:off x="734606" y="4298304"/>
            <a:ext cx="5058054" cy="654696"/>
            <a:chOff x="958323" y="4181615"/>
            <a:chExt cx="5058054" cy="383611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D64CFAF1-D95A-C9B8-F1AF-55A827B17B78}"/>
                </a:ext>
              </a:extLst>
            </p:cNvPr>
            <p:cNvSpPr/>
            <p:nvPr/>
          </p:nvSpPr>
          <p:spPr>
            <a:xfrm rot="10800000">
              <a:off x="1192804" y="4181615"/>
              <a:ext cx="4570476" cy="383611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BCC069-9BCB-BA21-3B63-93EC401DCE3D}"/>
                </a:ext>
              </a:extLst>
            </p:cNvPr>
            <p:cNvSpPr txBox="1"/>
            <p:nvPr/>
          </p:nvSpPr>
          <p:spPr>
            <a:xfrm>
              <a:off x="958323" y="4239360"/>
              <a:ext cx="5058054" cy="252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Перегрузка последних </a:t>
              </a:r>
              <a:r>
                <a:rPr lang="en-US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N</a:t>
              </a:r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месяцев</a:t>
              </a:r>
              <a:r>
                <a:rPr lang="en-US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/</a:t>
              </a:r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лет в витрину из исходной таблицы с добавлением вычисляемых</a:t>
              </a:r>
              <a:r>
                <a:rPr lang="en-US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/</a:t>
              </a:r>
              <a:r>
                <a:rPr lang="ru-RU" sz="1100" kern="0" spc="-5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агрегированных колонок, справочных данных</a:t>
              </a:r>
              <a:endParaRPr lang="ru-RU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DE120F3-F34F-1967-01D9-BFF784260C69}"/>
              </a:ext>
            </a:extLst>
          </p:cNvPr>
          <p:cNvGrpSpPr/>
          <p:nvPr/>
        </p:nvGrpSpPr>
        <p:grpSpPr>
          <a:xfrm rot="10800000">
            <a:off x="967562" y="3688709"/>
            <a:ext cx="4570475" cy="473482"/>
            <a:chOff x="-1015143" y="1366459"/>
            <a:chExt cx="3915421" cy="995771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598E6106-111D-3F01-23CC-14E30D29CC05}"/>
                </a:ext>
              </a:extLst>
            </p:cNvPr>
            <p:cNvSpPr/>
            <p:nvPr/>
          </p:nvSpPr>
          <p:spPr>
            <a:xfrm>
              <a:off x="-1015143" y="1555465"/>
              <a:ext cx="3915421" cy="806765"/>
            </a:xfrm>
            <a:prstGeom prst="roundRect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Равнобедренный треугольник 15">
              <a:extLst>
                <a:ext uri="{FF2B5EF4-FFF2-40B4-BE49-F238E27FC236}">
                  <a16:creationId xmlns:a16="http://schemas.microsoft.com/office/drawing/2014/main" id="{9DA756B4-F76D-8C55-9D99-E7AD543600E8}"/>
                </a:ext>
              </a:extLst>
            </p:cNvPr>
            <p:cNvSpPr/>
            <p:nvPr/>
          </p:nvSpPr>
          <p:spPr>
            <a:xfrm>
              <a:off x="762494" y="1366459"/>
              <a:ext cx="381054" cy="207496"/>
            </a:xfrm>
            <a:prstGeom prst="triangle">
              <a:avLst/>
            </a:prstGeom>
            <a:solidFill>
              <a:srgbClr val="29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CE2893-4ACC-9D5D-1DCB-520A8DE06A9F}"/>
              </a:ext>
            </a:extLst>
          </p:cNvPr>
          <p:cNvSpPr txBox="1"/>
          <p:nvPr/>
        </p:nvSpPr>
        <p:spPr>
          <a:xfrm>
            <a:off x="1156118" y="3732312"/>
            <a:ext cx="57018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kern="0" spc="-5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Пересоздание таблицы витрины с необходимыми параметрами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A233E-4B9A-2608-9032-C75ACC0AC160}"/>
              </a:ext>
            </a:extLst>
          </p:cNvPr>
          <p:cNvSpPr txBox="1"/>
          <p:nvPr/>
        </p:nvSpPr>
        <p:spPr>
          <a:xfrm>
            <a:off x="527154" y="3657540"/>
            <a:ext cx="407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964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endParaRPr lang="ru-RU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23A7DB-B0D6-091D-A53E-B9AFA48CAD6E}"/>
              </a:ext>
            </a:extLst>
          </p:cNvPr>
          <p:cNvSpPr txBox="1"/>
          <p:nvPr/>
        </p:nvSpPr>
        <p:spPr>
          <a:xfrm>
            <a:off x="550190" y="14478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этой лекции</a:t>
            </a:r>
            <a:r>
              <a:rPr lang="en-US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9B66D1-7543-B973-25FC-D6B11BAE1CB0}"/>
              </a:ext>
            </a:extLst>
          </p:cNvPr>
          <p:cNvSpPr txBox="1"/>
          <p:nvPr/>
        </p:nvSpPr>
        <p:spPr>
          <a:xfrm>
            <a:off x="533400" y="32272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</a:t>
            </a:r>
            <a:r>
              <a:rPr lang="ru-RU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практическом занятии</a:t>
            </a:r>
            <a:r>
              <a:rPr lang="en-US" sz="12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9ED52AF2-3674-7C3B-43A9-A6369C479ECB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8297D00B-6A5E-693C-5A7F-1BAA3B59A419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435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71600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E0520394-2E0A-2C7D-4054-9DBFBE15C6D3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1.9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Транзакционность и обработка исключений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9DF71-7E1A-17BA-A552-CC1BD42884A6}"/>
              </a:ext>
            </a:extLst>
          </p:cNvPr>
          <p:cNvSpPr txBox="1"/>
          <p:nvPr/>
        </p:nvSpPr>
        <p:spPr>
          <a:xfrm>
            <a:off x="533400" y="1066800"/>
            <a:ext cx="9369804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По умолчанию любая возникающая ошибка прерывает выполнение функции и транзакцию, в которой она выполняется. Использование в блоке BEGIN END секции EXCEPTION позволяет перехватывать и обрабатывать ошибки. 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Синтаксис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algn="just"/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b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Варианты задания условия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b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7DA0B4F-2059-A08F-FE64-7D148D90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981200"/>
            <a:ext cx="3276602" cy="141648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C49CA97-570B-3523-345A-1127A5A3A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86200"/>
            <a:ext cx="2514600" cy="4689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A6E9A1-D474-DB71-1BF2-7EA5518BE757}"/>
              </a:ext>
            </a:extLst>
          </p:cNvPr>
          <p:cNvSpPr txBox="1"/>
          <p:nvPr/>
        </p:nvSpPr>
        <p:spPr>
          <a:xfrm>
            <a:off x="6096000" y="1973282"/>
            <a:ext cx="3886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Коды ошибок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ru-RU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5"/>
              </a:rPr>
              <a:t>Приложение. Коды ошибок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5"/>
              </a:rPr>
              <a:t>Postgres</a:t>
            </a:r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7FDF7D8-A54B-1F3F-7468-C6D74559A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" y="4936450"/>
            <a:ext cx="4800601" cy="1540550"/>
          </a:xfrm>
          <a:prstGeom prst="rect">
            <a:avLst/>
          </a:prstGeom>
        </p:spPr>
      </p:pic>
      <p:graphicFrame>
        <p:nvGraphicFramePr>
          <p:cNvPr id="32" name="Таблица 32">
            <a:extLst>
              <a:ext uri="{FF2B5EF4-FFF2-40B4-BE49-F238E27FC236}">
                <a16:creationId xmlns:a16="http://schemas.microsoft.com/office/drawing/2014/main" id="{22B1CBBC-68BC-23B8-94A6-0FC51D9FF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643661"/>
              </p:ext>
            </p:extLst>
          </p:nvPr>
        </p:nvGraphicFramePr>
        <p:xfrm>
          <a:off x="6172200" y="2354283"/>
          <a:ext cx="4038600" cy="30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892">
                  <a:extLst>
                    <a:ext uri="{9D8B030D-6E8A-4147-A177-3AD203B41FA5}">
                      <a16:colId xmlns:a16="http://schemas.microsoft.com/office/drawing/2014/main" val="1967954115"/>
                    </a:ext>
                  </a:extLst>
                </a:gridCol>
                <a:gridCol w="3111708">
                  <a:extLst>
                    <a:ext uri="{9D8B030D-6E8A-4147-A177-3AD203B41FA5}">
                      <a16:colId xmlns:a16="http://schemas.microsoft.com/office/drawing/2014/main" val="2608791178"/>
                    </a:ext>
                  </a:extLst>
                </a:gridCol>
              </a:tblGrid>
              <a:tr h="252549">
                <a:tc gridSpan="2">
                  <a:txBody>
                    <a:bodyPr/>
                    <a:lstStyle/>
                    <a:p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Класс 22 – Исключения в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625399"/>
                  </a:ext>
                </a:extLst>
              </a:tr>
              <a:tr h="303059"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data_exception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762218"/>
                  </a:ext>
                </a:extLst>
              </a:tr>
              <a:tr h="303059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2202E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array_subscript_error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87560"/>
                  </a:ext>
                </a:extLst>
              </a:tr>
              <a:tr h="303059">
                <a:tc>
                  <a:txBody>
                    <a:bodyPr/>
                    <a:lstStyle/>
                    <a:p>
                      <a:pPr fontAlgn="t"/>
                      <a:r>
                        <a:rPr lang="ru-RU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character_not_in_repertoire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175081"/>
                  </a:ext>
                </a:extLst>
              </a:tr>
              <a:tr h="303059">
                <a:tc>
                  <a:txBody>
                    <a:bodyPr/>
                    <a:lstStyle/>
                    <a:p>
                      <a:pPr fontAlgn="t"/>
                      <a:r>
                        <a:rPr lang="ru-RU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22008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datetime_field_overflow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39972"/>
                  </a:ext>
                </a:extLst>
              </a:tr>
              <a:tr h="303059"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division_by_zero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416828"/>
                  </a:ext>
                </a:extLst>
              </a:tr>
              <a:tr h="303059">
                <a:tc>
                  <a:txBody>
                    <a:bodyPr/>
                    <a:lstStyle/>
                    <a:p>
                      <a:pPr fontAlgn="t"/>
                      <a:r>
                        <a:rPr lang="ru-RU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22005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error_in_assignment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431805"/>
                  </a:ext>
                </a:extLst>
              </a:tr>
              <a:tr h="303059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2200B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escape_character_conflict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454411"/>
                  </a:ext>
                </a:extLst>
              </a:tr>
              <a:tr h="303059">
                <a:tc gridSpan="2"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Класс … 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tc hMerge="1"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endParaRPr>
                    </a:p>
                  </a:txBody>
                  <a:tcPr>
                    <a:solidFill>
                      <a:srgbClr val="296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883986"/>
                  </a:ext>
                </a:extLst>
              </a:tr>
              <a:tr h="303059"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…</a:t>
                      </a:r>
                      <a:endParaRPr lang="en-US" sz="1200" dirty="0"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….</a:t>
                      </a:r>
                      <a:endParaRPr lang="en-US" sz="1200" dirty="0"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938237"/>
                  </a:ext>
                </a:extLst>
              </a:tr>
            </a:tbl>
          </a:graphicData>
        </a:graphic>
      </p:graphicFrame>
      <p:sp>
        <p:nvSpPr>
          <p:cNvPr id="4" name="object 21">
            <a:extLst>
              <a:ext uri="{FF2B5EF4-FFF2-40B4-BE49-F238E27FC236}">
                <a16:creationId xmlns:a16="http://schemas.microsoft.com/office/drawing/2014/main" id="{3FDDAE35-AB89-AEB0-B8A6-6A08206F3BCC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49C49FE0-9BC0-85C0-3843-6FBE7B534523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645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71600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E0520394-2E0A-2C7D-4054-9DBFBE15C6D3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1.9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Транзакционность и обработка исключений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9DF71-7E1A-17BA-A552-CC1BD42884A6}"/>
              </a:ext>
            </a:extLst>
          </p:cNvPr>
          <p:cNvSpPr txBox="1"/>
          <p:nvPr/>
        </p:nvSpPr>
        <p:spPr>
          <a:xfrm>
            <a:off x="533400" y="1066800"/>
            <a:ext cx="9525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Существует системная команда GET DIAGNOSTICS, которая получает информацию о текущем состоянии выполнения кода и команда GET STACKED DIAGNOSTICS, которая выдаёт информацию о состоянии выполнения в момент предыдущей ошибки.</a:t>
            </a:r>
          </a:p>
          <a:p>
            <a:pPr algn="just"/>
            <a:endParaRPr lang="en-US" sz="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Синтаксис и пример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b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55D5AD-7163-CD42-BED2-116AC647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6520"/>
            <a:ext cx="4154655" cy="915280"/>
          </a:xfrm>
          <a:prstGeom prst="rect">
            <a:avLst/>
          </a:prstGeom>
        </p:spPr>
      </p:pic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C933D351-CA18-CF3E-0E12-35F4B6973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970239"/>
              </p:ext>
            </p:extLst>
          </p:nvPr>
        </p:nvGraphicFramePr>
        <p:xfrm>
          <a:off x="594969" y="3200400"/>
          <a:ext cx="10530231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031">
                  <a:extLst>
                    <a:ext uri="{9D8B030D-6E8A-4147-A177-3AD203B41FA5}">
                      <a16:colId xmlns:a16="http://schemas.microsoft.com/office/drawing/2014/main" val="409514086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78780045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049535192"/>
                    </a:ext>
                  </a:extLst>
                </a:gridCol>
              </a:tblGrid>
              <a:tr h="270011">
                <a:tc gridSpan="3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ЭЛЕМЕНТЫ </a:t>
                      </a:r>
                      <a:r>
                        <a:rPr lang="en-US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GET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89464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Имя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Тип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Описание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535604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ROW_COUNT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bigint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Число строк, обработанных последней командой 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6078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RESULT_OID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OID последней строки, вставленной предыдущей командой SQL (полезен после команды INSERT для таблицы с полем OID)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787344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PG_CONTEXT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Строки текста, описывающие текущий стек вызовов.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810052"/>
                  </a:ext>
                </a:extLst>
              </a:tr>
            </a:tbl>
          </a:graphicData>
        </a:graphic>
      </p:graphicFrame>
      <p:sp>
        <p:nvSpPr>
          <p:cNvPr id="4" name="object 21">
            <a:extLst>
              <a:ext uri="{FF2B5EF4-FFF2-40B4-BE49-F238E27FC236}">
                <a16:creationId xmlns:a16="http://schemas.microsoft.com/office/drawing/2014/main" id="{F75FE305-7DA6-9E77-DDFE-81D23B79DC22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41794C29-1453-E1A6-73E5-F0D738671ABB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49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385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71600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E0520394-2E0A-2C7D-4054-9DBFBE15C6D3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1.9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Транзакционность и обработка исключений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9DF71-7E1A-17BA-A552-CC1BD42884A6}"/>
              </a:ext>
            </a:extLst>
          </p:cNvPr>
          <p:cNvSpPr txBox="1"/>
          <p:nvPr/>
        </p:nvSpPr>
        <p:spPr>
          <a:xfrm>
            <a:off x="533400" y="1066800"/>
            <a:ext cx="9525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Существует системная команда GET DIAGNOSTICS, которая получает информацию о текущем состоянии выполнения кода и команда GET STACKED DIAGNOSTICS, которая выдаёт информацию о состоянии выполнения в момент предыдущей ошибки.</a:t>
            </a:r>
          </a:p>
          <a:p>
            <a:pPr algn="just"/>
            <a:endParaRPr lang="en-US" sz="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Синтаксис и пример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55D5AD-7163-CD42-BED2-116AC647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6520"/>
            <a:ext cx="4154655" cy="915280"/>
          </a:xfrm>
          <a:prstGeom prst="rect">
            <a:avLst/>
          </a:prstGeom>
        </p:spPr>
      </p:pic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C933D351-CA18-CF3E-0E12-35F4B6973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383296"/>
              </p:ext>
            </p:extLst>
          </p:nvPr>
        </p:nvGraphicFramePr>
        <p:xfrm>
          <a:off x="594969" y="3200400"/>
          <a:ext cx="10530231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31">
                  <a:extLst>
                    <a:ext uri="{9D8B030D-6E8A-4147-A177-3AD203B41FA5}">
                      <a16:colId xmlns:a16="http://schemas.microsoft.com/office/drawing/2014/main" val="409514086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78780045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9535192"/>
                    </a:ext>
                  </a:extLst>
                </a:gridCol>
              </a:tblGrid>
              <a:tr h="270011">
                <a:tc gridSpan="3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ЭЛЕМЕНТЫ </a:t>
                      </a:r>
                      <a:r>
                        <a:rPr lang="en-US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GET STACKED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89464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Имя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Тип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Описание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535604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RETURNED_SQLSTATE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Код исключения, возвращаемый </a:t>
                      </a:r>
                      <a:r>
                        <a:rPr lang="en-US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SQLSTATE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6078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COLUMN_NAME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Имя столбца, относящегося к исключению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787344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CONSTRAINT_NAME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Имя ограничения целостности, относящегося к исключению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810052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PG_DATATYPE_NAME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Имя типа данных, относящегося к исключению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705691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MESSAGE_TEXT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Текст основного сообщения исключения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828907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TABLE_NAME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Имя таблицы, относящейся к исключению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337845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SCHEMA_NAME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Имя схемы, относящейся к исключению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196560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PG_EXCEPTION_DETAIL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Текст детального сообщения исключения (если есть)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3444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PG_EXCEPTION_HINT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Текст подсказки к исключению (если есть)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156916"/>
                  </a:ext>
                </a:extLst>
              </a:tr>
              <a:tr h="270011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PG_EXCEPTION_CONTEXT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Строки текста, описывающие стек вызовов в момент исключения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354403"/>
                  </a:ext>
                </a:extLst>
              </a:tr>
            </a:tbl>
          </a:graphicData>
        </a:graphic>
      </p:graphicFrame>
      <p:sp>
        <p:nvSpPr>
          <p:cNvPr id="4" name="object 21">
            <a:extLst>
              <a:ext uri="{FF2B5EF4-FFF2-40B4-BE49-F238E27FC236}">
                <a16:creationId xmlns:a16="http://schemas.microsoft.com/office/drawing/2014/main" id="{77ACCCEF-D7C3-A5D3-AA9E-CAC565579C6A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4A8E5A4F-AB97-D3C8-A3E8-ACC3DC500705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49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0257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1EEEB2-3BDE-5DB4-29CD-92F364DD9D21}"/>
              </a:ext>
            </a:extLst>
          </p:cNvPr>
          <p:cNvSpPr/>
          <p:nvPr/>
        </p:nvSpPr>
        <p:spPr>
          <a:xfrm>
            <a:off x="609600" y="6609131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ACE8D-C95A-3E2A-662F-CE8C415567CC}"/>
              </a:ext>
            </a:extLst>
          </p:cNvPr>
          <p:cNvSpPr/>
          <p:nvPr/>
        </p:nvSpPr>
        <p:spPr>
          <a:xfrm>
            <a:off x="685800" y="1371600"/>
            <a:ext cx="9217403" cy="5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E0520394-2E0A-2C7D-4054-9DBFBE15C6D3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6618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1.9</a:t>
            </a:r>
            <a:r>
              <a:rPr lang="ru-RU" sz="2400" kern="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Транзакционность и обработка исключений</a:t>
            </a:r>
            <a:endParaRPr lang="ru-RU" sz="2400" kern="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9DF71-7E1A-17BA-A552-CC1BD42884A6}"/>
              </a:ext>
            </a:extLst>
          </p:cNvPr>
          <p:cNvSpPr txBox="1"/>
          <p:nvPr/>
        </p:nvSpPr>
        <p:spPr>
          <a:xfrm>
            <a:off x="533400" y="1066800"/>
            <a:ext cx="105156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Greenplum нет возможности сделать автономную транзакцию внутри родительской транзакции. В PostgreSQL, на котором основан Greenplum, такая возможность есть, но в Greenplum она не реализована. </a:t>
            </a:r>
          </a:p>
          <a:p>
            <a:pPr algn="just"/>
            <a:endParaRPr lang="ru-RU" sz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Но есть некоторые обходные пути для решения проблемы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отсутствия автономных транзакций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sz="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создание WRITABLE внешней таблицы с соединением по протоколу PXF с подключением на сам Greenplum.</a:t>
            </a:r>
          </a:p>
          <a:p>
            <a:pPr marL="285750" indent="-285750" algn="just">
              <a:lnSpc>
                <a:spcPct val="150000"/>
              </a:lnSpc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создание WRITABLE внешней таблицы с соединением по протоколу 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GPFDIST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для записи в 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CSV-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файл.</a:t>
            </a:r>
          </a:p>
          <a:p>
            <a:pPr marL="285750" indent="-285750" algn="just">
              <a:lnSpc>
                <a:spcPct val="150000"/>
              </a:lnSpc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использование функции dblink, где в качестве адреса сервера, на котором будет выполняться запрос, можно указать сам Greenplum.</a:t>
            </a:r>
          </a:p>
          <a:p>
            <a:pPr marL="285750" indent="-285750" algn="just">
              <a:lnSpc>
                <a:spcPct val="150000"/>
              </a:lnSpc>
              <a:buClr>
                <a:srgbClr val="2964FF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оборачивание каждой SQL команды в пользовательской функции в блок BEGIN END с обработкой всех ошибок через EXCEPTION.</a:t>
            </a:r>
          </a:p>
          <a:p>
            <a:pPr algn="just">
              <a:lnSpc>
                <a:spcPct val="150000"/>
              </a:lnSpc>
              <a:buClr>
                <a:srgbClr val="2964FF"/>
              </a:buClr>
            </a:pPr>
            <a:endParaRPr lang="ru-RU" sz="1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Clr>
                <a:srgbClr val="2964FF"/>
              </a:buClr>
              <a:buFont typeface="Arial" panose="020B0604020202020204" pitchFamily="34" charset="0"/>
              <a:buChar char="•"/>
            </a:pPr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7A35AD-47BC-7ECC-5358-D8659A38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9" y="4953000"/>
            <a:ext cx="4429333" cy="1333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116902-0C98-0C26-1AE7-7C23A373B1D8}"/>
              </a:ext>
            </a:extLst>
          </p:cNvPr>
          <p:cNvSpPr txBox="1"/>
          <p:nvPr/>
        </p:nvSpPr>
        <p:spPr>
          <a:xfrm>
            <a:off x="533400" y="3465493"/>
            <a:ext cx="1066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2964FF"/>
              </a:buClr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Также существует возможность указывать оператор 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SAVEPOINT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который позволяет создавать точки сохранения внутри транзакции, чтобы можно было откатиться к ним в случае необходимости, не откатывая всю транзакцию. Для отката к точке сохранения используется команда ROLLBACK TO SAVEPOINT. 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buClr>
                <a:srgbClr val="2964FF"/>
              </a:buClr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75380-A6BE-3C1E-9D98-0CB8F0B66900}"/>
              </a:ext>
            </a:extLst>
          </p:cNvPr>
          <p:cNvSpPr txBox="1"/>
          <p:nvPr/>
        </p:nvSpPr>
        <p:spPr>
          <a:xfrm>
            <a:off x="533400" y="4343400"/>
            <a:ext cx="1089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2964FF"/>
              </a:buClr>
            </a:pP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функциях </a:t>
            </a:r>
            <a:r>
              <a:rPr lang="ru-RU" sz="14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нет возможности 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использовать 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SAVEPOINT</a:t>
            </a:r>
            <a:r>
              <a:rPr lang="en-US" sz="14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но в отдельных блоках 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BEGIN/END 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в 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SQL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-консоли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(не в функциях) возможность есть</a:t>
            </a: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endParaRPr lang="ru-RU" sz="1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9ADA1FF8-5299-033B-118D-E4D5DAC87822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7">
            <a:extLst>
              <a:ext uri="{FF2B5EF4-FFF2-40B4-BE49-F238E27FC236}">
                <a16:creationId xmlns:a16="http://schemas.microsoft.com/office/drawing/2014/main" id="{CE5D5C35-A62E-BF51-447F-1D662CCD9D55}"/>
              </a:ext>
            </a:extLst>
          </p:cNvPr>
          <p:cNvSpPr txBox="1"/>
          <p:nvPr/>
        </p:nvSpPr>
        <p:spPr>
          <a:xfrm>
            <a:off x="11557401" y="6285633"/>
            <a:ext cx="38569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2373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6111" y="4809744"/>
            <a:ext cx="3376295" cy="0"/>
          </a:xfrm>
          <a:custGeom>
            <a:avLst/>
            <a:gdLst/>
            <a:ahLst/>
            <a:cxnLst/>
            <a:rect l="l" t="t" r="r" b="b"/>
            <a:pathLst>
              <a:path w="3376295">
                <a:moveTo>
                  <a:pt x="0" y="0"/>
                </a:moveTo>
                <a:lnTo>
                  <a:pt x="3375914" y="0"/>
                </a:lnTo>
              </a:path>
            </a:pathLst>
          </a:custGeom>
          <a:ln w="19050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69847"/>
            <a:ext cx="5727700" cy="993775"/>
          </a:xfrm>
          <a:custGeom>
            <a:avLst/>
            <a:gdLst/>
            <a:ahLst/>
            <a:cxnLst/>
            <a:rect l="l" t="t" r="r" b="b"/>
            <a:pathLst>
              <a:path w="5727700" h="993775">
                <a:moveTo>
                  <a:pt x="5727192" y="0"/>
                </a:moveTo>
                <a:lnTo>
                  <a:pt x="0" y="0"/>
                </a:lnTo>
                <a:lnTo>
                  <a:pt x="0" y="993648"/>
                </a:lnTo>
                <a:lnTo>
                  <a:pt x="5727192" y="993648"/>
                </a:lnTo>
                <a:lnTo>
                  <a:pt x="57271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47612" y="4999482"/>
            <a:ext cx="3858387" cy="1269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2"/>
              </a:rPr>
              <a:t>https://sapiens.solutions </a:t>
            </a:r>
            <a:endParaRPr lang="en-US" sz="2000" u="heavy" spc="-4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735" dirty="0">
                <a:solidFill>
                  <a:srgbClr val="0462C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3"/>
              </a:rPr>
              <a:t>info@sapiens.solutions</a:t>
            </a:r>
            <a:endParaRPr lang="en-US" sz="2000" u="heavy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2700">
              <a:lnSpc>
                <a:spcPct val="100000"/>
              </a:lnSpc>
            </a:pPr>
            <a:r>
              <a:rPr sz="2000" spc="-53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+</a:t>
            </a:r>
            <a:r>
              <a:rPr lang="en-US" sz="2000" spc="-53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</a:t>
            </a:r>
            <a:r>
              <a:rPr lang="en-US" sz="200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7 </a:t>
            </a:r>
            <a:r>
              <a:rPr sz="200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49</a:t>
            </a:r>
            <a:r>
              <a:rPr sz="2000" spc="-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sz="2000" spc="-14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sz="200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</a:t>
            </a:r>
            <a:r>
              <a:rPr sz="2000" spc="-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sz="2000" spc="-14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sz="2000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175</a:t>
            </a:r>
            <a:r>
              <a:rPr sz="2000" spc="-5" dirty="0">
                <a:solidFill>
                  <a:srgbClr val="40404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7</a:t>
            </a:r>
            <a:endParaRPr sz="20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22908-AFEF-E674-E4A5-579F952E026B}"/>
              </a:ext>
            </a:extLst>
          </p:cNvPr>
          <p:cNvSpPr txBox="1"/>
          <p:nvPr/>
        </p:nvSpPr>
        <p:spPr>
          <a:xfrm>
            <a:off x="381000" y="1151235"/>
            <a:ext cx="5114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ЭКСПЕРТЫ В ОБЛАСТИ АНАЛИТИЧЕСКИХ РЕШЕНИЙ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52400"/>
            <a:ext cx="9842500" cy="741045"/>
          </a:xfrm>
          <a:custGeom>
            <a:avLst/>
            <a:gdLst/>
            <a:ahLst/>
            <a:cxnLst/>
            <a:rect l="l" t="t" r="r" b="b"/>
            <a:pathLst>
              <a:path w="9842500" h="741044">
                <a:moveTo>
                  <a:pt x="9841992" y="0"/>
                </a:moveTo>
                <a:lnTo>
                  <a:pt x="0" y="0"/>
                </a:lnTo>
                <a:lnTo>
                  <a:pt x="0" y="740663"/>
                </a:lnTo>
                <a:lnTo>
                  <a:pt x="9841992" y="740663"/>
                </a:lnTo>
                <a:lnTo>
                  <a:pt x="9841992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8685" y="634117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72" y="0"/>
                </a:moveTo>
                <a:lnTo>
                  <a:pt x="22385" y="0"/>
                </a:lnTo>
                <a:lnTo>
                  <a:pt x="15697" y="2046"/>
                </a:lnTo>
                <a:lnTo>
                  <a:pt x="5249" y="10185"/>
                </a:lnTo>
                <a:lnTo>
                  <a:pt x="2636" y="15324"/>
                </a:lnTo>
                <a:lnTo>
                  <a:pt x="2636" y="25508"/>
                </a:lnTo>
                <a:lnTo>
                  <a:pt x="37497" y="45314"/>
                </a:lnTo>
                <a:lnTo>
                  <a:pt x="42744" y="47359"/>
                </a:lnTo>
                <a:lnTo>
                  <a:pt x="49722" y="52623"/>
                </a:lnTo>
                <a:lnTo>
                  <a:pt x="51480" y="56106"/>
                </a:lnTo>
                <a:lnTo>
                  <a:pt x="51480" y="60445"/>
                </a:lnTo>
                <a:lnTo>
                  <a:pt x="51480" y="64535"/>
                </a:lnTo>
                <a:lnTo>
                  <a:pt x="49605" y="67922"/>
                </a:lnTo>
                <a:lnTo>
                  <a:pt x="42080" y="73283"/>
                </a:lnTo>
                <a:lnTo>
                  <a:pt x="37159" y="74623"/>
                </a:lnTo>
                <a:lnTo>
                  <a:pt x="24508" y="74623"/>
                </a:lnTo>
                <a:lnTo>
                  <a:pt x="19235" y="73208"/>
                </a:lnTo>
                <a:lnTo>
                  <a:pt x="11278" y="67508"/>
                </a:lnTo>
                <a:lnTo>
                  <a:pt x="9130" y="63512"/>
                </a:lnTo>
                <a:lnTo>
                  <a:pt x="8787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56" y="70869"/>
                </a:lnTo>
                <a:lnTo>
                  <a:pt x="14330" y="79788"/>
                </a:lnTo>
                <a:lnTo>
                  <a:pt x="21824" y="82005"/>
                </a:lnTo>
                <a:lnTo>
                  <a:pt x="39737" y="82005"/>
                </a:lnTo>
                <a:lnTo>
                  <a:pt x="46767" y="80006"/>
                </a:lnTo>
                <a:lnTo>
                  <a:pt x="57560" y="72017"/>
                </a:lnTo>
                <a:lnTo>
                  <a:pt x="60268" y="66681"/>
                </a:lnTo>
                <a:lnTo>
                  <a:pt x="60268" y="55913"/>
                </a:lnTo>
                <a:lnTo>
                  <a:pt x="23972" y="34596"/>
                </a:lnTo>
                <a:lnTo>
                  <a:pt x="18674" y="32622"/>
                </a:lnTo>
                <a:lnTo>
                  <a:pt x="12865" y="28283"/>
                </a:lnTo>
                <a:lnTo>
                  <a:pt x="11424" y="25216"/>
                </a:lnTo>
                <a:lnTo>
                  <a:pt x="11424" y="17177"/>
                </a:lnTo>
                <a:lnTo>
                  <a:pt x="13158" y="13861"/>
                </a:lnTo>
                <a:lnTo>
                  <a:pt x="20139" y="8747"/>
                </a:lnTo>
                <a:lnTo>
                  <a:pt x="24778" y="7452"/>
                </a:lnTo>
                <a:lnTo>
                  <a:pt x="36445" y="7452"/>
                </a:lnTo>
                <a:lnTo>
                  <a:pt x="41325" y="8991"/>
                </a:lnTo>
                <a:lnTo>
                  <a:pt x="49084" y="15128"/>
                </a:lnTo>
                <a:lnTo>
                  <a:pt x="51037" y="18979"/>
                </a:lnTo>
                <a:lnTo>
                  <a:pt x="51037" y="23606"/>
                </a:lnTo>
                <a:lnTo>
                  <a:pt x="59825" y="23606"/>
                </a:lnTo>
                <a:lnTo>
                  <a:pt x="59825" y="16589"/>
                </a:lnTo>
                <a:lnTo>
                  <a:pt x="57143" y="10914"/>
                </a:lnTo>
                <a:lnTo>
                  <a:pt x="46454" y="2193"/>
                </a:lnTo>
                <a:lnTo>
                  <a:pt x="39372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9429" y="634117"/>
            <a:ext cx="70658" cy="820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802" y="602397"/>
            <a:ext cx="8890" cy="112395"/>
          </a:xfrm>
          <a:custGeom>
            <a:avLst/>
            <a:gdLst/>
            <a:ahLst/>
            <a:cxnLst/>
            <a:rect l="l" t="t" r="r" b="b"/>
            <a:pathLst>
              <a:path w="8890" h="112395">
                <a:moveTo>
                  <a:pt x="8786" y="0"/>
                </a:moveTo>
                <a:lnTo>
                  <a:pt x="0" y="0"/>
                </a:lnTo>
                <a:lnTo>
                  <a:pt x="0" y="112262"/>
                </a:lnTo>
                <a:lnTo>
                  <a:pt x="8786" y="112262"/>
                </a:lnTo>
                <a:lnTo>
                  <a:pt x="8786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2665" y="635579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59901" y="0"/>
                </a:moveTo>
                <a:lnTo>
                  <a:pt x="51113" y="0"/>
                </a:lnTo>
                <a:lnTo>
                  <a:pt x="51113" y="57226"/>
                </a:lnTo>
                <a:lnTo>
                  <a:pt x="47710" y="64102"/>
                </a:lnTo>
                <a:lnTo>
                  <a:pt x="42559" y="69012"/>
                </a:lnTo>
                <a:lnTo>
                  <a:pt x="35661" y="71958"/>
                </a:lnTo>
                <a:lnTo>
                  <a:pt x="27014" y="72940"/>
                </a:lnTo>
                <a:lnTo>
                  <a:pt x="19008" y="71529"/>
                </a:lnTo>
                <a:lnTo>
                  <a:pt x="13287" y="67294"/>
                </a:lnTo>
                <a:lnTo>
                  <a:pt x="9854" y="60237"/>
                </a:lnTo>
                <a:lnTo>
                  <a:pt x="8709" y="50357"/>
                </a:lnTo>
                <a:lnTo>
                  <a:pt x="8709" y="0"/>
                </a:lnTo>
                <a:lnTo>
                  <a:pt x="0" y="0"/>
                </a:lnTo>
                <a:lnTo>
                  <a:pt x="91" y="61053"/>
                </a:lnTo>
                <a:lnTo>
                  <a:pt x="25986" y="80543"/>
                </a:lnTo>
                <a:lnTo>
                  <a:pt x="34076" y="79826"/>
                </a:lnTo>
                <a:lnTo>
                  <a:pt x="40984" y="77674"/>
                </a:lnTo>
                <a:lnTo>
                  <a:pt x="46711" y="74087"/>
                </a:lnTo>
                <a:lnTo>
                  <a:pt x="51256" y="69067"/>
                </a:lnTo>
                <a:lnTo>
                  <a:pt x="51399" y="79080"/>
                </a:lnTo>
                <a:lnTo>
                  <a:pt x="59901" y="79080"/>
                </a:lnTo>
                <a:lnTo>
                  <a:pt x="59901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1160" y="615334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5">
                <a:moveTo>
                  <a:pt x="23369" y="0"/>
                </a:moveTo>
                <a:lnTo>
                  <a:pt x="14568" y="0"/>
                </a:lnTo>
                <a:lnTo>
                  <a:pt x="14568" y="20244"/>
                </a:lnTo>
                <a:lnTo>
                  <a:pt x="0" y="20244"/>
                </a:lnTo>
                <a:lnTo>
                  <a:pt x="0" y="27409"/>
                </a:lnTo>
                <a:lnTo>
                  <a:pt x="14568" y="27409"/>
                </a:lnTo>
                <a:lnTo>
                  <a:pt x="14568" y="86948"/>
                </a:lnTo>
                <a:lnTo>
                  <a:pt x="15948" y="92091"/>
                </a:lnTo>
                <a:lnTo>
                  <a:pt x="21416" y="99057"/>
                </a:lnTo>
                <a:lnTo>
                  <a:pt x="25777" y="100788"/>
                </a:lnTo>
                <a:lnTo>
                  <a:pt x="35737" y="100788"/>
                </a:lnTo>
                <a:lnTo>
                  <a:pt x="38862" y="100373"/>
                </a:lnTo>
                <a:lnTo>
                  <a:pt x="41153" y="99544"/>
                </a:lnTo>
                <a:lnTo>
                  <a:pt x="40789" y="92381"/>
                </a:lnTo>
                <a:lnTo>
                  <a:pt x="35151" y="93114"/>
                </a:lnTo>
                <a:lnTo>
                  <a:pt x="29983" y="93114"/>
                </a:lnTo>
                <a:lnTo>
                  <a:pt x="27314" y="92041"/>
                </a:lnTo>
                <a:lnTo>
                  <a:pt x="24150" y="87753"/>
                </a:lnTo>
                <a:lnTo>
                  <a:pt x="23369" y="84488"/>
                </a:lnTo>
                <a:lnTo>
                  <a:pt x="23369" y="27409"/>
                </a:lnTo>
                <a:lnTo>
                  <a:pt x="39773" y="27409"/>
                </a:lnTo>
                <a:lnTo>
                  <a:pt x="39773" y="20244"/>
                </a:lnTo>
                <a:lnTo>
                  <a:pt x="23369" y="20244"/>
                </a:lnTo>
                <a:lnTo>
                  <a:pt x="2336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4071" y="606782"/>
            <a:ext cx="12700" cy="107950"/>
          </a:xfrm>
          <a:custGeom>
            <a:avLst/>
            <a:gdLst/>
            <a:ahLst/>
            <a:cxnLst/>
            <a:rect l="l" t="t" r="r" b="b"/>
            <a:pathLst>
              <a:path w="12700" h="107950">
                <a:moveTo>
                  <a:pt x="10324" y="28797"/>
                </a:moveTo>
                <a:lnTo>
                  <a:pt x="1536" y="28797"/>
                </a:lnTo>
                <a:lnTo>
                  <a:pt x="1536" y="107878"/>
                </a:lnTo>
                <a:lnTo>
                  <a:pt x="10324" y="107878"/>
                </a:lnTo>
                <a:lnTo>
                  <a:pt x="10324" y="28797"/>
                </a:lnTo>
                <a:close/>
              </a:path>
              <a:path w="12700" h="107950">
                <a:moveTo>
                  <a:pt x="7850" y="0"/>
                </a:moveTo>
                <a:lnTo>
                  <a:pt x="4140" y="0"/>
                </a:lnTo>
                <a:lnTo>
                  <a:pt x="2681" y="585"/>
                </a:lnTo>
                <a:lnTo>
                  <a:pt x="533" y="2875"/>
                </a:lnTo>
                <a:lnTo>
                  <a:pt x="0" y="4264"/>
                </a:lnTo>
                <a:lnTo>
                  <a:pt x="0" y="7577"/>
                </a:lnTo>
                <a:lnTo>
                  <a:pt x="533" y="8965"/>
                </a:lnTo>
                <a:lnTo>
                  <a:pt x="2681" y="11208"/>
                </a:lnTo>
                <a:lnTo>
                  <a:pt x="4140" y="11768"/>
                </a:lnTo>
                <a:lnTo>
                  <a:pt x="7850" y="11768"/>
                </a:lnTo>
                <a:lnTo>
                  <a:pt x="9321" y="11208"/>
                </a:lnTo>
                <a:lnTo>
                  <a:pt x="10389" y="10086"/>
                </a:lnTo>
                <a:lnTo>
                  <a:pt x="11521" y="8965"/>
                </a:lnTo>
                <a:lnTo>
                  <a:pt x="12081" y="7577"/>
                </a:lnTo>
                <a:lnTo>
                  <a:pt x="12081" y="4264"/>
                </a:lnTo>
                <a:lnTo>
                  <a:pt x="11521" y="2875"/>
                </a:lnTo>
                <a:lnTo>
                  <a:pt x="10389" y="1755"/>
                </a:lnTo>
                <a:lnTo>
                  <a:pt x="9321" y="586"/>
                </a:lnTo>
                <a:lnTo>
                  <a:pt x="7850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8973" y="634118"/>
            <a:ext cx="70645" cy="820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303318" y="634118"/>
            <a:ext cx="60325" cy="80645"/>
          </a:xfrm>
          <a:custGeom>
            <a:avLst/>
            <a:gdLst/>
            <a:ahLst/>
            <a:cxnLst/>
            <a:rect l="l" t="t" r="r" b="b"/>
            <a:pathLst>
              <a:path w="60325" h="80645">
                <a:moveTo>
                  <a:pt x="42989" y="0"/>
                </a:moveTo>
                <a:lnTo>
                  <a:pt x="8644" y="14983"/>
                </a:lnTo>
                <a:lnTo>
                  <a:pt x="8345" y="1461"/>
                </a:lnTo>
                <a:lnTo>
                  <a:pt x="0" y="1461"/>
                </a:lnTo>
                <a:lnTo>
                  <a:pt x="0" y="80542"/>
                </a:lnTo>
                <a:lnTo>
                  <a:pt x="8709" y="80542"/>
                </a:lnTo>
                <a:lnTo>
                  <a:pt x="8709" y="26385"/>
                </a:lnTo>
                <a:lnTo>
                  <a:pt x="10714" y="20634"/>
                </a:lnTo>
                <a:lnTo>
                  <a:pt x="13787" y="16079"/>
                </a:lnTo>
                <a:lnTo>
                  <a:pt x="22132" y="9305"/>
                </a:lnTo>
                <a:lnTo>
                  <a:pt x="26949" y="7599"/>
                </a:lnTo>
                <a:lnTo>
                  <a:pt x="38862" y="7599"/>
                </a:lnTo>
                <a:lnTo>
                  <a:pt x="43575" y="9330"/>
                </a:lnTo>
                <a:lnTo>
                  <a:pt x="49472" y="16250"/>
                </a:lnTo>
                <a:lnTo>
                  <a:pt x="50996" y="21511"/>
                </a:lnTo>
                <a:lnTo>
                  <a:pt x="51035" y="80542"/>
                </a:lnTo>
                <a:lnTo>
                  <a:pt x="59757" y="80542"/>
                </a:lnTo>
                <a:lnTo>
                  <a:pt x="59705" y="19100"/>
                </a:lnTo>
                <a:lnTo>
                  <a:pt x="57609" y="11938"/>
                </a:lnTo>
                <a:lnTo>
                  <a:pt x="49303" y="2388"/>
                </a:lnTo>
                <a:lnTo>
                  <a:pt x="42989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255" y="634118"/>
            <a:ext cx="60325" cy="82550"/>
          </a:xfrm>
          <a:custGeom>
            <a:avLst/>
            <a:gdLst/>
            <a:ahLst/>
            <a:cxnLst/>
            <a:rect l="l" t="t" r="r" b="b"/>
            <a:pathLst>
              <a:path w="60325" h="82550">
                <a:moveTo>
                  <a:pt x="39317" y="0"/>
                </a:moveTo>
                <a:lnTo>
                  <a:pt x="22392" y="0"/>
                </a:lnTo>
                <a:lnTo>
                  <a:pt x="15622" y="2046"/>
                </a:lnTo>
                <a:lnTo>
                  <a:pt x="5207" y="10185"/>
                </a:lnTo>
                <a:lnTo>
                  <a:pt x="2603" y="15324"/>
                </a:lnTo>
                <a:lnTo>
                  <a:pt x="2603" y="25508"/>
                </a:lnTo>
                <a:lnTo>
                  <a:pt x="37495" y="45314"/>
                </a:lnTo>
                <a:lnTo>
                  <a:pt x="42702" y="47359"/>
                </a:lnTo>
                <a:lnTo>
                  <a:pt x="49733" y="52623"/>
                </a:lnTo>
                <a:lnTo>
                  <a:pt x="51425" y="56106"/>
                </a:lnTo>
                <a:lnTo>
                  <a:pt x="51425" y="60445"/>
                </a:lnTo>
                <a:lnTo>
                  <a:pt x="51425" y="64535"/>
                </a:lnTo>
                <a:lnTo>
                  <a:pt x="49602" y="67922"/>
                </a:lnTo>
                <a:lnTo>
                  <a:pt x="42051" y="73283"/>
                </a:lnTo>
                <a:lnTo>
                  <a:pt x="37104" y="74623"/>
                </a:lnTo>
                <a:lnTo>
                  <a:pt x="24476" y="74623"/>
                </a:lnTo>
                <a:lnTo>
                  <a:pt x="19268" y="73208"/>
                </a:lnTo>
                <a:lnTo>
                  <a:pt x="11196" y="67508"/>
                </a:lnTo>
                <a:lnTo>
                  <a:pt x="9113" y="63512"/>
                </a:lnTo>
                <a:lnTo>
                  <a:pt x="8722" y="58396"/>
                </a:lnTo>
                <a:lnTo>
                  <a:pt x="0" y="58396"/>
                </a:lnTo>
                <a:lnTo>
                  <a:pt x="0" y="65218"/>
                </a:lnTo>
                <a:lnTo>
                  <a:pt x="2864" y="70869"/>
                </a:lnTo>
                <a:lnTo>
                  <a:pt x="14321" y="79788"/>
                </a:lnTo>
                <a:lnTo>
                  <a:pt x="21741" y="82005"/>
                </a:lnTo>
                <a:lnTo>
                  <a:pt x="39708" y="82005"/>
                </a:lnTo>
                <a:lnTo>
                  <a:pt x="46738" y="80006"/>
                </a:lnTo>
                <a:lnTo>
                  <a:pt x="57544" y="72017"/>
                </a:lnTo>
                <a:lnTo>
                  <a:pt x="60278" y="66681"/>
                </a:lnTo>
                <a:lnTo>
                  <a:pt x="60278" y="55913"/>
                </a:lnTo>
                <a:lnTo>
                  <a:pt x="23955" y="34596"/>
                </a:lnTo>
                <a:lnTo>
                  <a:pt x="18617" y="32622"/>
                </a:lnTo>
                <a:lnTo>
                  <a:pt x="12888" y="28283"/>
                </a:lnTo>
                <a:lnTo>
                  <a:pt x="11456" y="25216"/>
                </a:lnTo>
                <a:lnTo>
                  <a:pt x="11456" y="17177"/>
                </a:lnTo>
                <a:lnTo>
                  <a:pt x="13149" y="13861"/>
                </a:lnTo>
                <a:lnTo>
                  <a:pt x="20179" y="8747"/>
                </a:lnTo>
                <a:lnTo>
                  <a:pt x="24736" y="7452"/>
                </a:lnTo>
                <a:lnTo>
                  <a:pt x="36453" y="7452"/>
                </a:lnTo>
                <a:lnTo>
                  <a:pt x="41270" y="8991"/>
                </a:lnTo>
                <a:lnTo>
                  <a:pt x="49082" y="15128"/>
                </a:lnTo>
                <a:lnTo>
                  <a:pt x="51035" y="18979"/>
                </a:lnTo>
                <a:lnTo>
                  <a:pt x="51035" y="23606"/>
                </a:lnTo>
                <a:lnTo>
                  <a:pt x="59757" y="23606"/>
                </a:lnTo>
                <a:lnTo>
                  <a:pt x="59757" y="16589"/>
                </a:lnTo>
                <a:lnTo>
                  <a:pt x="57154" y="10914"/>
                </a:lnTo>
                <a:lnTo>
                  <a:pt x="46478" y="2193"/>
                </a:lnTo>
                <a:lnTo>
                  <a:pt x="39317" y="0"/>
                </a:lnTo>
                <a:close/>
              </a:path>
            </a:pathLst>
          </a:custGeom>
          <a:solidFill>
            <a:srgbClr val="303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166925" y="330515"/>
            <a:ext cx="1480185" cy="219075"/>
            <a:chOff x="10166925" y="330515"/>
            <a:chExt cx="1480185" cy="219075"/>
          </a:xfrm>
        </p:grpSpPr>
        <p:sp>
          <p:nvSpPr>
            <p:cNvPr id="16" name="object 16"/>
            <p:cNvSpPr/>
            <p:nvPr/>
          </p:nvSpPr>
          <p:spPr>
            <a:xfrm>
              <a:off x="10166925" y="331099"/>
              <a:ext cx="353695" cy="212090"/>
            </a:xfrm>
            <a:custGeom>
              <a:avLst/>
              <a:gdLst/>
              <a:ahLst/>
              <a:cxnLst/>
              <a:rect l="l" t="t" r="r" b="b"/>
              <a:pathLst>
                <a:path w="353695" h="212090">
                  <a:moveTo>
                    <a:pt x="261037" y="0"/>
                  </a:moveTo>
                  <a:lnTo>
                    <a:pt x="210056" y="12415"/>
                  </a:lnTo>
                  <a:lnTo>
                    <a:pt x="174237" y="51224"/>
                  </a:lnTo>
                  <a:lnTo>
                    <a:pt x="155530" y="94981"/>
                  </a:lnTo>
                  <a:lnTo>
                    <a:pt x="149557" y="110295"/>
                  </a:lnTo>
                  <a:lnTo>
                    <a:pt x="129335" y="143420"/>
                  </a:lnTo>
                  <a:lnTo>
                    <a:pt x="92990" y="159090"/>
                  </a:lnTo>
                  <a:lnTo>
                    <a:pt x="80510" y="158186"/>
                  </a:lnTo>
                  <a:lnTo>
                    <a:pt x="45520" y="136626"/>
                  </a:lnTo>
                  <a:lnTo>
                    <a:pt x="37290" y="103764"/>
                  </a:lnTo>
                  <a:lnTo>
                    <a:pt x="38382" y="90129"/>
                  </a:lnTo>
                  <a:lnTo>
                    <a:pt x="64387" y="52613"/>
                  </a:lnTo>
                  <a:lnTo>
                    <a:pt x="104082" y="43930"/>
                  </a:lnTo>
                  <a:lnTo>
                    <a:pt x="104082" y="233"/>
                  </a:lnTo>
                  <a:lnTo>
                    <a:pt x="63547" y="7447"/>
                  </a:lnTo>
                  <a:lnTo>
                    <a:pt x="29796" y="28611"/>
                  </a:lnTo>
                  <a:lnTo>
                    <a:pt x="7700" y="61914"/>
                  </a:lnTo>
                  <a:lnTo>
                    <a:pt x="0" y="103764"/>
                  </a:lnTo>
                  <a:lnTo>
                    <a:pt x="1652" y="124911"/>
                  </a:lnTo>
                  <a:lnTo>
                    <a:pt x="14869" y="160890"/>
                  </a:lnTo>
                  <a:lnTo>
                    <a:pt x="56467" y="196197"/>
                  </a:lnTo>
                  <a:lnTo>
                    <a:pt x="93698" y="203021"/>
                  </a:lnTo>
                  <a:lnTo>
                    <a:pt x="105174" y="202428"/>
                  </a:lnTo>
                  <a:lnTo>
                    <a:pt x="144561" y="188065"/>
                  </a:lnTo>
                  <a:lnTo>
                    <a:pt x="175282" y="153756"/>
                  </a:lnTo>
                  <a:lnTo>
                    <a:pt x="201958" y="91641"/>
                  </a:lnTo>
                  <a:lnTo>
                    <a:pt x="208581" y="77586"/>
                  </a:lnTo>
                  <a:lnTo>
                    <a:pt x="238787" y="47430"/>
                  </a:lnTo>
                  <a:lnTo>
                    <a:pt x="261506" y="43930"/>
                  </a:lnTo>
                  <a:lnTo>
                    <a:pt x="273467" y="44834"/>
                  </a:lnTo>
                  <a:lnTo>
                    <a:pt x="307797" y="66548"/>
                  </a:lnTo>
                  <a:lnTo>
                    <a:pt x="316030" y="101634"/>
                  </a:lnTo>
                  <a:lnTo>
                    <a:pt x="314922" y="116266"/>
                  </a:lnTo>
                  <a:lnTo>
                    <a:pt x="288591" y="158334"/>
                  </a:lnTo>
                  <a:lnTo>
                    <a:pt x="248760" y="168354"/>
                  </a:lnTo>
                  <a:lnTo>
                    <a:pt x="248760" y="212051"/>
                  </a:lnTo>
                  <a:lnTo>
                    <a:pt x="290935" y="203900"/>
                  </a:lnTo>
                  <a:lnTo>
                    <a:pt x="324286" y="180170"/>
                  </a:lnTo>
                  <a:lnTo>
                    <a:pt x="345778" y="144328"/>
                  </a:lnTo>
                  <a:lnTo>
                    <a:pt x="353083" y="101634"/>
                  </a:lnTo>
                  <a:lnTo>
                    <a:pt x="351518" y="79353"/>
                  </a:lnTo>
                  <a:lnTo>
                    <a:pt x="339005" y="42190"/>
                  </a:lnTo>
                  <a:lnTo>
                    <a:pt x="298679" y="6823"/>
                  </a:lnTo>
                  <a:lnTo>
                    <a:pt x="280891" y="1705"/>
                  </a:lnTo>
                  <a:lnTo>
                    <a:pt x="261037" y="0"/>
                  </a:lnTo>
                  <a:close/>
                </a:path>
              </a:pathLst>
            </a:custGeom>
            <a:solidFill>
              <a:srgbClr val="29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2250" y="333438"/>
              <a:ext cx="691515" cy="213360"/>
            </a:xfrm>
            <a:custGeom>
              <a:avLst/>
              <a:gdLst/>
              <a:ahLst/>
              <a:cxnLst/>
              <a:rect l="l" t="t" r="r" b="b"/>
              <a:pathLst>
                <a:path w="691515" h="213359">
                  <a:moveTo>
                    <a:pt x="209448" y="187248"/>
                  </a:moveTo>
                  <a:lnTo>
                    <a:pt x="194208" y="185051"/>
                  </a:lnTo>
                  <a:lnTo>
                    <a:pt x="183413" y="155384"/>
                  </a:lnTo>
                  <a:lnTo>
                    <a:pt x="171970" y="123964"/>
                  </a:lnTo>
                  <a:lnTo>
                    <a:pt x="143078" y="44589"/>
                  </a:lnTo>
                  <a:lnTo>
                    <a:pt x="132105" y="14452"/>
                  </a:lnTo>
                  <a:lnTo>
                    <a:pt x="132105" y="123964"/>
                  </a:lnTo>
                  <a:lnTo>
                    <a:pt x="77343" y="123964"/>
                  </a:lnTo>
                  <a:lnTo>
                    <a:pt x="102082" y="51460"/>
                  </a:lnTo>
                  <a:lnTo>
                    <a:pt x="104292" y="44589"/>
                  </a:lnTo>
                  <a:lnTo>
                    <a:pt x="105156" y="44589"/>
                  </a:lnTo>
                  <a:lnTo>
                    <a:pt x="107213" y="51015"/>
                  </a:lnTo>
                  <a:lnTo>
                    <a:pt x="132105" y="123964"/>
                  </a:lnTo>
                  <a:lnTo>
                    <a:pt x="132105" y="14452"/>
                  </a:lnTo>
                  <a:lnTo>
                    <a:pt x="126847" y="0"/>
                  </a:lnTo>
                  <a:lnTo>
                    <a:pt x="83058" y="0"/>
                  </a:lnTo>
                  <a:lnTo>
                    <a:pt x="15240" y="185051"/>
                  </a:lnTo>
                  <a:lnTo>
                    <a:pt x="0" y="187248"/>
                  </a:lnTo>
                  <a:lnTo>
                    <a:pt x="0" y="212839"/>
                  </a:lnTo>
                  <a:lnTo>
                    <a:pt x="72644" y="212839"/>
                  </a:lnTo>
                  <a:lnTo>
                    <a:pt x="72644" y="187248"/>
                  </a:lnTo>
                  <a:lnTo>
                    <a:pt x="57861" y="184619"/>
                  </a:lnTo>
                  <a:lnTo>
                    <a:pt x="67233" y="155384"/>
                  </a:lnTo>
                  <a:lnTo>
                    <a:pt x="142227" y="155384"/>
                  </a:lnTo>
                  <a:lnTo>
                    <a:pt x="151599" y="184619"/>
                  </a:lnTo>
                  <a:lnTo>
                    <a:pt x="136791" y="187248"/>
                  </a:lnTo>
                  <a:lnTo>
                    <a:pt x="136791" y="212839"/>
                  </a:lnTo>
                  <a:lnTo>
                    <a:pt x="209448" y="212839"/>
                  </a:lnTo>
                  <a:lnTo>
                    <a:pt x="209448" y="187248"/>
                  </a:lnTo>
                  <a:close/>
                </a:path>
                <a:path w="691515" h="213359">
                  <a:moveTo>
                    <a:pt x="404101" y="67970"/>
                  </a:moveTo>
                  <a:lnTo>
                    <a:pt x="403504" y="58127"/>
                  </a:lnTo>
                  <a:lnTo>
                    <a:pt x="401726" y="48933"/>
                  </a:lnTo>
                  <a:lnTo>
                    <a:pt x="398741" y="40373"/>
                  </a:lnTo>
                  <a:lnTo>
                    <a:pt x="394804" y="32893"/>
                  </a:lnTo>
                  <a:lnTo>
                    <a:pt x="394576" y="32448"/>
                  </a:lnTo>
                  <a:lnTo>
                    <a:pt x="361340" y="6197"/>
                  </a:lnTo>
                  <a:lnTo>
                    <a:pt x="361340" y="68262"/>
                  </a:lnTo>
                  <a:lnTo>
                    <a:pt x="360756" y="75463"/>
                  </a:lnTo>
                  <a:lnTo>
                    <a:pt x="333540" y="102158"/>
                  </a:lnTo>
                  <a:lnTo>
                    <a:pt x="325158" y="102755"/>
                  </a:lnTo>
                  <a:lnTo>
                    <a:pt x="289115" y="102755"/>
                  </a:lnTo>
                  <a:lnTo>
                    <a:pt x="289115" y="32893"/>
                  </a:lnTo>
                  <a:lnTo>
                    <a:pt x="325158" y="32893"/>
                  </a:lnTo>
                  <a:lnTo>
                    <a:pt x="359029" y="54267"/>
                  </a:lnTo>
                  <a:lnTo>
                    <a:pt x="361340" y="68262"/>
                  </a:lnTo>
                  <a:lnTo>
                    <a:pt x="361340" y="6197"/>
                  </a:lnTo>
                  <a:lnTo>
                    <a:pt x="358051" y="4851"/>
                  </a:lnTo>
                  <a:lnTo>
                    <a:pt x="347929" y="2159"/>
                  </a:lnTo>
                  <a:lnTo>
                    <a:pt x="336956" y="546"/>
                  </a:lnTo>
                  <a:lnTo>
                    <a:pt x="325158" y="12"/>
                  </a:lnTo>
                  <a:lnTo>
                    <a:pt x="223659" y="12"/>
                  </a:lnTo>
                  <a:lnTo>
                    <a:pt x="223659" y="25730"/>
                  </a:lnTo>
                  <a:lnTo>
                    <a:pt x="246367" y="30111"/>
                  </a:lnTo>
                  <a:lnTo>
                    <a:pt x="246367" y="182867"/>
                  </a:lnTo>
                  <a:lnTo>
                    <a:pt x="223659" y="187248"/>
                  </a:lnTo>
                  <a:lnTo>
                    <a:pt x="223659" y="212839"/>
                  </a:lnTo>
                  <a:lnTo>
                    <a:pt x="311975" y="212839"/>
                  </a:lnTo>
                  <a:lnTo>
                    <a:pt x="311975" y="187248"/>
                  </a:lnTo>
                  <a:lnTo>
                    <a:pt x="289115" y="182867"/>
                  </a:lnTo>
                  <a:lnTo>
                    <a:pt x="289115" y="135661"/>
                  </a:lnTo>
                  <a:lnTo>
                    <a:pt x="325158" y="135661"/>
                  </a:lnTo>
                  <a:lnTo>
                    <a:pt x="336956" y="135140"/>
                  </a:lnTo>
                  <a:lnTo>
                    <a:pt x="375691" y="122656"/>
                  </a:lnTo>
                  <a:lnTo>
                    <a:pt x="395033" y="102755"/>
                  </a:lnTo>
                  <a:lnTo>
                    <a:pt x="398741" y="95656"/>
                  </a:lnTo>
                  <a:lnTo>
                    <a:pt x="401726" y="87045"/>
                  </a:lnTo>
                  <a:lnTo>
                    <a:pt x="403504" y="77825"/>
                  </a:lnTo>
                  <a:lnTo>
                    <a:pt x="404101" y="67970"/>
                  </a:lnTo>
                  <a:close/>
                </a:path>
                <a:path w="691515" h="213359">
                  <a:moveTo>
                    <a:pt x="506044" y="12"/>
                  </a:moveTo>
                  <a:lnTo>
                    <a:pt x="417868" y="12"/>
                  </a:lnTo>
                  <a:lnTo>
                    <a:pt x="417868" y="25730"/>
                  </a:lnTo>
                  <a:lnTo>
                    <a:pt x="440575" y="30111"/>
                  </a:lnTo>
                  <a:lnTo>
                    <a:pt x="440575" y="182867"/>
                  </a:lnTo>
                  <a:lnTo>
                    <a:pt x="417868" y="187248"/>
                  </a:lnTo>
                  <a:lnTo>
                    <a:pt x="417868" y="212839"/>
                  </a:lnTo>
                  <a:lnTo>
                    <a:pt x="506044" y="212839"/>
                  </a:lnTo>
                  <a:lnTo>
                    <a:pt x="506044" y="187248"/>
                  </a:lnTo>
                  <a:lnTo>
                    <a:pt x="483336" y="182867"/>
                  </a:lnTo>
                  <a:lnTo>
                    <a:pt x="483336" y="30111"/>
                  </a:lnTo>
                  <a:lnTo>
                    <a:pt x="506044" y="25730"/>
                  </a:lnTo>
                  <a:lnTo>
                    <a:pt x="506044" y="12"/>
                  </a:lnTo>
                  <a:close/>
                </a:path>
                <a:path w="691515" h="213359">
                  <a:moveTo>
                    <a:pt x="691172" y="154647"/>
                  </a:moveTo>
                  <a:lnTo>
                    <a:pt x="658660" y="154647"/>
                  </a:lnTo>
                  <a:lnTo>
                    <a:pt x="656755" y="180098"/>
                  </a:lnTo>
                  <a:lnTo>
                    <a:pt x="587908" y="180098"/>
                  </a:lnTo>
                  <a:lnTo>
                    <a:pt x="587908" y="119291"/>
                  </a:lnTo>
                  <a:lnTo>
                    <a:pt x="660120" y="119291"/>
                  </a:lnTo>
                  <a:lnTo>
                    <a:pt x="660120" y="86385"/>
                  </a:lnTo>
                  <a:lnTo>
                    <a:pt x="587908" y="86385"/>
                  </a:lnTo>
                  <a:lnTo>
                    <a:pt x="587908" y="32893"/>
                  </a:lnTo>
                  <a:lnTo>
                    <a:pt x="653237" y="32893"/>
                  </a:lnTo>
                  <a:lnTo>
                    <a:pt x="655142" y="57454"/>
                  </a:lnTo>
                  <a:lnTo>
                    <a:pt x="687946" y="57454"/>
                  </a:lnTo>
                  <a:lnTo>
                    <a:pt x="687946" y="12"/>
                  </a:lnTo>
                  <a:lnTo>
                    <a:pt x="522452" y="12"/>
                  </a:lnTo>
                  <a:lnTo>
                    <a:pt x="522452" y="25730"/>
                  </a:lnTo>
                  <a:lnTo>
                    <a:pt x="545160" y="30111"/>
                  </a:lnTo>
                  <a:lnTo>
                    <a:pt x="545160" y="182867"/>
                  </a:lnTo>
                  <a:lnTo>
                    <a:pt x="522452" y="187248"/>
                  </a:lnTo>
                  <a:lnTo>
                    <a:pt x="522452" y="212839"/>
                  </a:lnTo>
                  <a:lnTo>
                    <a:pt x="691172" y="212839"/>
                  </a:lnTo>
                  <a:lnTo>
                    <a:pt x="691172" y="15464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6281" y="333438"/>
              <a:ext cx="220843" cy="212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7175" y="330515"/>
              <a:ext cx="159875" cy="218821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0369" y="316229"/>
            <a:ext cx="63900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42090" y="6290814"/>
            <a:ext cx="24637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01F2FBD-6602-06DA-CA3D-F3C6EB6B4D15}"/>
              </a:ext>
            </a:extLst>
          </p:cNvPr>
          <p:cNvSpPr/>
          <p:nvPr/>
        </p:nvSpPr>
        <p:spPr>
          <a:xfrm>
            <a:off x="0" y="1047006"/>
            <a:ext cx="10828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spcBef>
                <a:spcPts val="800"/>
              </a:spcBef>
              <a:buClr>
                <a:srgbClr val="2965FF"/>
              </a:buClr>
            </a:pP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Есть возможность объявить следующие способы выполнения функции.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endParaRPr lang="en-US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2" name="Таблица 23">
            <a:extLst>
              <a:ext uri="{FF2B5EF4-FFF2-40B4-BE49-F238E27FC236}">
                <a16:creationId xmlns:a16="http://schemas.microsoft.com/office/drawing/2014/main" id="{6178C1CF-5731-2BAC-E809-22283FCA9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72556"/>
              </p:ext>
            </p:extLst>
          </p:nvPr>
        </p:nvGraphicFramePr>
        <p:xfrm>
          <a:off x="540956" y="1613373"/>
          <a:ext cx="10466630" cy="433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5001">
                  <a:extLst>
                    <a:ext uri="{9D8B030D-6E8A-4147-A177-3AD203B41FA5}">
                      <a16:colId xmlns:a16="http://schemas.microsoft.com/office/drawing/2014/main" val="462483698"/>
                    </a:ext>
                  </a:extLst>
                </a:gridCol>
                <a:gridCol w="2839380">
                  <a:extLst>
                    <a:ext uri="{9D8B030D-6E8A-4147-A177-3AD203B41FA5}">
                      <a16:colId xmlns:a16="http://schemas.microsoft.com/office/drawing/2014/main" val="3925932073"/>
                    </a:ext>
                  </a:extLst>
                </a:gridCol>
                <a:gridCol w="4212249">
                  <a:extLst>
                    <a:ext uri="{9D8B030D-6E8A-4147-A177-3AD203B41FA5}">
                      <a16:colId xmlns:a16="http://schemas.microsoft.com/office/drawing/2014/main" val="1248670371"/>
                    </a:ext>
                  </a:extLst>
                </a:gridCol>
              </a:tblGrid>
              <a:tr h="327233">
                <a:tc>
                  <a:txBody>
                    <a:bodyPr/>
                    <a:lstStyle/>
                    <a:p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Атрибут функции 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Описание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Комментарий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6142"/>
                  </a:ext>
                </a:extLst>
              </a:tr>
              <a:tr h="137168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EXECUTE ON ANY</a:t>
                      </a:r>
                      <a:r>
                        <a:rPr lang="ru-RU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Функция может выполняться на мастере или любом сегменте. Возвращает один и тот же результат независимо от того, где она выполняется. </a:t>
                      </a:r>
                    </a:p>
                    <a:p>
                      <a:pPr algn="just"/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БД сама определяет, где функция будет выполняться. Используется по умолчанию.</a:t>
                      </a:r>
                    </a:p>
                    <a:p>
                      <a:pPr algn="just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7070"/>
                  </a:ext>
                </a:extLst>
              </a:tr>
              <a:tr h="180202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EXECUTE ON MASTER 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>
                        <a:spcBef>
                          <a:spcPts val="800"/>
                        </a:spcBef>
                        <a:buClr>
                          <a:srgbClr val="2965FF"/>
                        </a:buClr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Функция должна выполняться на мастере.</a:t>
                      </a:r>
                    </a:p>
                    <a:p>
                      <a:pPr lvl="1" algn="just">
                        <a:spcBef>
                          <a:spcPts val="800"/>
                        </a:spcBef>
                        <a:buClr>
                          <a:srgbClr val="2965FF"/>
                        </a:buClr>
                      </a:pPr>
                      <a:r>
                        <a:rPr lang="en-US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Если функция, определённая пользователем, часто выполняет запросы к таблицам, распределённым </a:t>
                      </a:r>
                      <a:r>
                        <a:rPr lang="en-US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RANDOMLY</a:t>
                      </a: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или по хэшам полей, то следует указать выполнение на мастере</a:t>
                      </a:r>
                      <a:r>
                        <a:rPr lang="en-US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. </a:t>
                      </a: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Также под этот тип подойдут запросы на изменения данных таблицы с типом дистрибуции </a:t>
                      </a:r>
                      <a:r>
                        <a:rPr lang="en-US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DISTRIBUTED REPLICATED</a:t>
                      </a:r>
                      <a:r>
                        <a:rPr lang="ru-RU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.</a:t>
                      </a:r>
                    </a:p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94664"/>
                  </a:ext>
                </a:extLst>
              </a:tr>
              <a:tr h="7530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EXECUTE ON ALL SEGMENTS 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Функция должна выполняться на всех сегментах.</a:t>
                      </a:r>
                    </a:p>
                    <a:p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Подходит для </a:t>
                      </a:r>
                      <a:r>
                        <a:rPr lang="en-US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read-only </a:t>
                      </a: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запросов к таблицам с типом дистрибуции </a:t>
                      </a:r>
                      <a:r>
                        <a:rPr lang="en-US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DISTRIBUTED REPLICATED</a:t>
                      </a:r>
                      <a:r>
                        <a:rPr lang="ru-RU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.</a:t>
                      </a:r>
                      <a:endParaRPr lang="ru-RU" sz="1400" dirty="0"/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71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57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7609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lang="ru-RU" sz="2400" kern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B62A62-BFA3-62AC-137D-9916F533CDDC}"/>
              </a:ext>
            </a:extLst>
          </p:cNvPr>
          <p:cNvSpPr/>
          <p:nvPr/>
        </p:nvSpPr>
        <p:spPr>
          <a:xfrm>
            <a:off x="457200" y="938336"/>
            <a:ext cx="487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  <a:buClr>
                <a:srgbClr val="2965FF"/>
              </a:buClr>
            </a:pP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Классы функции (атрибут волатильности)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</a:p>
        </p:txBody>
      </p:sp>
      <p:sp>
        <p:nvSpPr>
          <p:cNvPr id="6" name="object 21">
            <a:extLst>
              <a:ext uri="{FF2B5EF4-FFF2-40B4-BE49-F238E27FC236}">
                <a16:creationId xmlns:a16="http://schemas.microsoft.com/office/drawing/2014/main" id="{C4ECDC68-6C3D-844A-64DE-7108934CC6D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DC957911-76CC-6645-7C39-EDCC07606889}"/>
              </a:ext>
            </a:extLst>
          </p:cNvPr>
          <p:cNvSpPr txBox="1"/>
          <p:nvPr/>
        </p:nvSpPr>
        <p:spPr>
          <a:xfrm>
            <a:off x="11642090" y="6290814"/>
            <a:ext cx="24637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96E4D-91AB-0DF1-FA96-16551E8398BC}"/>
              </a:ext>
            </a:extLst>
          </p:cNvPr>
          <p:cNvSpPr txBox="1"/>
          <p:nvPr/>
        </p:nvSpPr>
        <p:spPr>
          <a:xfrm>
            <a:off x="457201" y="5133340"/>
            <a:ext cx="10744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Зная снимок можно сказать какая из версий строки будет в нем видна. Иногда это будет последняя версия, как для строки 1. Иногда не самая последняя: строка 2 удалена (и изменение уже зафиксировано), но транзакция еще продолжает видеть эту строку, пока работает со своим снимком. Какие-то строки вовсе не попадут в снимок: строка 3 удалена до того, как был построен снимок, поэтому в снимке ее нет.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A7DA6-75D6-16FA-7EC3-F8B7348DEAF1}"/>
              </a:ext>
            </a:extLst>
          </p:cNvPr>
          <p:cNvSpPr txBox="1"/>
          <p:nvPr/>
        </p:nvSpPr>
        <p:spPr>
          <a:xfrm>
            <a:off x="457200" y="2528208"/>
            <a:ext cx="10744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Снэпшот (снимок) — согласованный срез на определенный момент времени. Учитывает список активных транзакций — чтобы не смотреть на еще не зафиксированные изменения. Номер транзакции определяет момент времени.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03886D-CE92-A549-894F-72E34E6AAC8C}"/>
              </a:ext>
            </a:extLst>
          </p:cNvPr>
          <p:cNvSpPr txBox="1"/>
          <p:nvPr/>
        </p:nvSpPr>
        <p:spPr>
          <a:xfrm>
            <a:off x="457200" y="1504343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IMMUTABLE</a:t>
            </a:r>
            <a:r>
              <a:rPr lang="ru-RU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– получают снимок в момент вызывающего запроса </a:t>
            </a:r>
          </a:p>
          <a:p>
            <a:pPr marL="285750" indent="-285750"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STABLE</a:t>
            </a:r>
            <a:r>
              <a:rPr lang="ru-RU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– получают снимок в момент вызывающего запроса </a:t>
            </a:r>
            <a:endParaRPr lang="ru-RU" sz="1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VOLATILE</a:t>
            </a:r>
            <a:r>
              <a:rPr 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– получают свежий снимок в начале каждого выполняемого запроса 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54ADDD8-1702-D99F-9EAC-DDB90110DB3E}"/>
              </a:ext>
            </a:extLst>
          </p:cNvPr>
          <p:cNvGrpSpPr/>
          <p:nvPr/>
        </p:nvGrpSpPr>
        <p:grpSpPr>
          <a:xfrm>
            <a:off x="464574" y="3138161"/>
            <a:ext cx="11052043" cy="1837344"/>
            <a:chOff x="464574" y="3138161"/>
            <a:chExt cx="11052043" cy="1837344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DEAF28D9-65D2-6DAA-3475-EA9CD8D80B0B}"/>
                </a:ext>
              </a:extLst>
            </p:cNvPr>
            <p:cNvGrpSpPr/>
            <p:nvPr/>
          </p:nvGrpSpPr>
          <p:grpSpPr>
            <a:xfrm>
              <a:off x="464574" y="3138161"/>
              <a:ext cx="11052043" cy="1837344"/>
              <a:chOff x="517994" y="2957142"/>
              <a:chExt cx="11052043" cy="1837344"/>
            </a:xfrm>
          </p:grpSpPr>
          <p:grpSp>
            <p:nvGrpSpPr>
              <p:cNvPr id="11" name="Группа 10">
                <a:extLst>
                  <a:ext uri="{FF2B5EF4-FFF2-40B4-BE49-F238E27FC236}">
                    <a16:creationId xmlns:a16="http://schemas.microsoft.com/office/drawing/2014/main" id="{D3C55739-7757-2B32-52E6-F978B7874A37}"/>
                  </a:ext>
                </a:extLst>
              </p:cNvPr>
              <p:cNvGrpSpPr/>
              <p:nvPr/>
            </p:nvGrpSpPr>
            <p:grpSpPr>
              <a:xfrm>
                <a:off x="517994" y="3142106"/>
                <a:ext cx="5607503" cy="1652380"/>
                <a:chOff x="4405934" y="2209800"/>
                <a:chExt cx="5598327" cy="1830333"/>
              </a:xfrm>
            </p:grpSpPr>
            <p:pic>
              <p:nvPicPr>
                <p:cNvPr id="3" name="Рисунок 2">
                  <a:extLst>
                    <a:ext uri="{FF2B5EF4-FFF2-40B4-BE49-F238E27FC236}">
                      <a16:creationId xmlns:a16="http://schemas.microsoft.com/office/drawing/2014/main" id="{499C1CB7-F7A7-6695-E90C-E92F20803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2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5934" y="2209800"/>
                  <a:ext cx="5598327" cy="1715896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BC4AD7-4A66-4393-3580-5C52BCEA5237}"/>
                    </a:ext>
                  </a:extLst>
                </p:cNvPr>
                <p:cNvSpPr txBox="1"/>
                <p:nvPr/>
              </p:nvSpPr>
              <p:spPr>
                <a:xfrm>
                  <a:off x="4405934" y="2454918"/>
                  <a:ext cx="985216" cy="42047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ru-RU" sz="1400" dirty="0">
                      <a:highlight>
                        <a:srgbClr val="FFFFFF"/>
                      </a:highlight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строка 1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9E694F-CA08-18E3-3157-0D71E5D58511}"/>
                    </a:ext>
                  </a:extLst>
                </p:cNvPr>
                <p:cNvSpPr txBox="1"/>
                <p:nvPr/>
              </p:nvSpPr>
              <p:spPr>
                <a:xfrm>
                  <a:off x="7205097" y="3699210"/>
                  <a:ext cx="1371600" cy="340923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400" dirty="0"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снимок</a:t>
                  </a:r>
                </a:p>
              </p:txBody>
            </p:sp>
          </p:grp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71705127-EDA0-14A5-0CB8-0F2E50D4E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40992" y="2957142"/>
                <a:ext cx="5129045" cy="175829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E5B34C-8B9F-1405-F24E-BCB06E7EB142}"/>
                  </a:ext>
                </a:extLst>
              </p:cNvPr>
              <p:cNvSpPr txBox="1"/>
              <p:nvPr/>
            </p:nvSpPr>
            <p:spPr>
              <a:xfrm>
                <a:off x="6440992" y="3449951"/>
                <a:ext cx="986831" cy="37959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highlight>
                      <a:srgbClr val="FFFFFF"/>
                    </a:highlight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строка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42A210-DB18-CB38-4627-3B3BD9D5D8E5}"/>
                </a:ext>
              </a:extLst>
            </p:cNvPr>
            <p:cNvSpPr txBox="1"/>
            <p:nvPr/>
          </p:nvSpPr>
          <p:spPr>
            <a:xfrm>
              <a:off x="464574" y="3802585"/>
              <a:ext cx="6094562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400" dirty="0">
                  <a:highlight>
                    <a:srgbClr val="FFFFFF"/>
                  </a:highlight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строка 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A8655E-D3EA-5477-1C1C-3D7854680473}"/>
                </a:ext>
              </a:extLst>
            </p:cNvPr>
            <p:cNvSpPr txBox="1"/>
            <p:nvPr/>
          </p:nvSpPr>
          <p:spPr>
            <a:xfrm>
              <a:off x="464574" y="4057646"/>
              <a:ext cx="6094562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400" dirty="0">
                  <a:highlight>
                    <a:srgbClr val="FFFFFF"/>
                  </a:highlight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строка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00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">
            <a:extLst>
              <a:ext uri="{FF2B5EF4-FFF2-40B4-BE49-F238E27FC236}">
                <a16:creationId xmlns:a16="http://schemas.microsoft.com/office/drawing/2014/main" id="{0B1B6B03-8DEE-0A4C-4849-6F566E61F65E}"/>
              </a:ext>
            </a:extLst>
          </p:cNvPr>
          <p:cNvSpPr txBox="1">
            <a:spLocks/>
          </p:cNvSpPr>
          <p:nvPr/>
        </p:nvSpPr>
        <p:spPr>
          <a:xfrm>
            <a:off x="620369" y="316229"/>
            <a:ext cx="7609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964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1.1 Определение </a:t>
            </a:r>
            <a:r>
              <a:rPr lang="en-US" sz="2400" spc="-5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 Defined Function</a:t>
            </a:r>
            <a:endParaRPr lang="ru-RU" sz="2400" kern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B62A62-BFA3-62AC-137D-9916F533CDDC}"/>
              </a:ext>
            </a:extLst>
          </p:cNvPr>
          <p:cNvSpPr/>
          <p:nvPr/>
        </p:nvSpPr>
        <p:spPr>
          <a:xfrm>
            <a:off x="457200" y="1049194"/>
            <a:ext cx="5257800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buClr>
                <a:srgbClr val="2965FF"/>
              </a:buClr>
            </a:pP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Каждая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функция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принадлежит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одному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из</a:t>
            </a:r>
            <a:r>
              <a:rPr lang="en-US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классов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285750" indent="-285750">
              <a:spcBef>
                <a:spcPts val="1500"/>
              </a:spcBef>
              <a:buClr>
                <a:srgbClr val="2965FF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IMMUTABLE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пример 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string_agg)</a:t>
            </a:r>
            <a:b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altLang="ru-R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spcBef>
                <a:spcPts val="1500"/>
              </a:spcBef>
              <a:buClr>
                <a:srgbClr val="2965FF"/>
              </a:buClr>
            </a:pP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EA760CB-A2CA-6E3F-056B-0D755DBF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9" y="3669760"/>
            <a:ext cx="4476135" cy="89875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666DDEC-20A4-6246-2B5E-64E52399B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800600"/>
            <a:ext cx="3175864" cy="1163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D9CA20-EC3A-8975-B027-976FD85BD2AE}"/>
              </a:ext>
            </a:extLst>
          </p:cNvPr>
          <p:cNvSpPr txBox="1"/>
          <p:nvPr/>
        </p:nvSpPr>
        <p:spPr>
          <a:xfrm>
            <a:off x="454742" y="2036725"/>
            <a:ext cx="1067045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altLang="ru-RU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</a:t>
            </a:r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Это постоянная функция, которая не может изменить базу данных и гарантированно всегда возвращает одни и те же результаты для одних и тех же аргументов. Этот атрибут функции позволяет оптимизатору предварительно вычислить её, когда она вызывается в запросе с постоянными аргументами. </a:t>
            </a:r>
          </a:p>
          <a:p>
            <a:pPr algn="just"/>
            <a:r>
              <a:rPr lang="ru-RU" altLang="ru-RU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В функциях IMMUTABLE обычно неразумно выбирать данные из таблиц, так как «постоянство» функции будет нарушено, если содержимое таблиц изменится, функция может возвращать неактуальную на данный момент информацию. </a:t>
            </a:r>
          </a:p>
          <a:p>
            <a:pPr algn="just"/>
            <a:endParaRPr lang="ru-RU" altLang="ru-R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endParaRPr lang="en-US" altLang="ru-R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object 21">
            <a:extLst>
              <a:ext uri="{FF2B5EF4-FFF2-40B4-BE49-F238E27FC236}">
                <a16:creationId xmlns:a16="http://schemas.microsoft.com/office/drawing/2014/main" id="{C4ECDC68-6C3D-844A-64DE-7108934CC6DD}"/>
              </a:ext>
            </a:extLst>
          </p:cNvPr>
          <p:cNvSpPr/>
          <p:nvPr/>
        </p:nvSpPr>
        <p:spPr>
          <a:xfrm>
            <a:off x="11500104" y="6211823"/>
            <a:ext cx="527685" cy="509270"/>
          </a:xfrm>
          <a:custGeom>
            <a:avLst/>
            <a:gdLst/>
            <a:ahLst/>
            <a:cxnLst/>
            <a:rect l="l" t="t" r="r" b="b"/>
            <a:pathLst>
              <a:path w="527684" h="509270">
                <a:moveTo>
                  <a:pt x="527303" y="0"/>
                </a:moveTo>
                <a:lnTo>
                  <a:pt x="0" y="0"/>
                </a:lnTo>
                <a:lnTo>
                  <a:pt x="0" y="509016"/>
                </a:lnTo>
                <a:lnTo>
                  <a:pt x="527303" y="509016"/>
                </a:lnTo>
                <a:lnTo>
                  <a:pt x="527303" y="0"/>
                </a:lnTo>
                <a:close/>
              </a:path>
            </a:pathLst>
          </a:custGeom>
          <a:solidFill>
            <a:srgbClr val="29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DC957911-76CC-6645-7C39-EDCC07606889}"/>
              </a:ext>
            </a:extLst>
          </p:cNvPr>
          <p:cNvSpPr txBox="1"/>
          <p:nvPr/>
        </p:nvSpPr>
        <p:spPr>
          <a:xfrm>
            <a:off x="11642090" y="6290814"/>
            <a:ext cx="24637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r>
              <a:rPr lang="ru-RU" sz="2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1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47020</TotalTime>
  <Words>4663</Words>
  <Application>Microsoft Office PowerPoint</Application>
  <PresentationFormat>Широкоэкранный</PresentationFormat>
  <Paragraphs>725</Paragraphs>
  <Slides>69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5" baseType="lpstr">
      <vt:lpstr>Arial</vt:lpstr>
      <vt:lpstr>Arial MT</vt:lpstr>
      <vt:lpstr>Calibri</vt:lpstr>
      <vt:lpstr>Roboto Condensed</vt:lpstr>
      <vt:lpstr>Tahoma</vt:lpstr>
      <vt:lpstr>Office Theme</vt:lpstr>
      <vt:lpstr>Презентация PowerPoint</vt:lpstr>
      <vt:lpstr>Содержание</vt:lpstr>
      <vt:lpstr>1.1 Определение User Defined Function</vt:lpstr>
      <vt:lpstr>1.1 Определение User Defined Function</vt:lpstr>
      <vt:lpstr>1.1 Определение User Defined Function</vt:lpstr>
      <vt:lpstr>1.1 Определение User Defined Function</vt:lpstr>
      <vt:lpstr>1.1 Определение User Defined Function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1.1 Определение User Defined Function</vt:lpstr>
      <vt:lpstr>1.1 Определение User Defined Function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Core i7</dc:creator>
  <cp:lastModifiedBy>Иван Селемнёв</cp:lastModifiedBy>
  <cp:revision>105</cp:revision>
  <dcterms:created xsi:type="dcterms:W3CDTF">2022-12-16T07:10:52Z</dcterms:created>
  <dcterms:modified xsi:type="dcterms:W3CDTF">2023-05-06T11:32:46Z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2021-12-28T00:00:00Z</vt:filetime>
  </property>
  <property fmtid="{D5CDD505-2E9C-101B-9397-08002B2CF9AE}" pid="3" name="Creator">
    <vt:lpwstr>Microsoft® PowerPoint® для Microsoft 365</vt:lpwstr>
  </property>
  <property fmtid="{D5CDD505-2E9C-101B-9397-08002B2CF9AE}" pid="4" name="LastSaved">
    <vt:filetime>2022-12-16T00:00:00Z</vt:filetime>
  </property>
</Properties>
</file>